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46" r:id="rId2"/>
    <p:sldId id="301" r:id="rId3"/>
    <p:sldId id="302" r:id="rId4"/>
    <p:sldId id="303" r:id="rId5"/>
    <p:sldId id="304" r:id="rId6"/>
    <p:sldId id="305" r:id="rId7"/>
    <p:sldId id="306" r:id="rId8"/>
    <p:sldId id="307" r:id="rId9"/>
    <p:sldId id="308" r:id="rId10"/>
    <p:sldId id="309" r:id="rId11"/>
    <p:sldId id="310" r:id="rId12"/>
    <p:sldId id="311" r:id="rId13"/>
    <p:sldId id="312" r:id="rId14"/>
    <p:sldId id="313" r:id="rId15"/>
    <p:sldId id="314" r:id="rId16"/>
    <p:sldId id="315" r:id="rId17"/>
    <p:sldId id="316" r:id="rId18"/>
    <p:sldId id="317" r:id="rId19"/>
    <p:sldId id="318" r:id="rId20"/>
    <p:sldId id="319" r:id="rId21"/>
    <p:sldId id="320" r:id="rId22"/>
    <p:sldId id="321" r:id="rId23"/>
    <p:sldId id="322" r:id="rId24"/>
    <p:sldId id="323" r:id="rId25"/>
    <p:sldId id="324" r:id="rId26"/>
    <p:sldId id="325" r:id="rId27"/>
    <p:sldId id="326" r:id="rId28"/>
    <p:sldId id="327" r:id="rId29"/>
    <p:sldId id="328" r:id="rId30"/>
    <p:sldId id="329" r:id="rId31"/>
    <p:sldId id="330" r:id="rId32"/>
    <p:sldId id="331" r:id="rId33"/>
    <p:sldId id="332" r:id="rId34"/>
    <p:sldId id="333" r:id="rId35"/>
    <p:sldId id="334" r:id="rId36"/>
    <p:sldId id="335" r:id="rId37"/>
    <p:sldId id="336" r:id="rId38"/>
    <p:sldId id="337" r:id="rId39"/>
    <p:sldId id="338" r:id="rId40"/>
    <p:sldId id="339" r:id="rId41"/>
    <p:sldId id="340" r:id="rId42"/>
    <p:sldId id="341" r:id="rId43"/>
    <p:sldId id="342" r:id="rId44"/>
    <p:sldId id="343" r:id="rId45"/>
    <p:sldId id="344"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40"/>
  </p:normalViewPr>
  <p:slideViewPr>
    <p:cSldViewPr snapToGrid="0" snapToObjects="1">
      <p:cViewPr varScale="1">
        <p:scale>
          <a:sx n="80" d="100"/>
          <a:sy n="80" d="100"/>
        </p:scale>
        <p:origin x="-96" y="-7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12/29/2020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12/29/2020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4093" y="1088902"/>
            <a:ext cx="3681045" cy="1477108"/>
          </a:xfrm>
        </p:spPr>
        <p:txBody>
          <a:bodyPr>
            <a:noAutofit/>
          </a:bodyPr>
          <a:lstStyle/>
          <a:p>
            <a:pPr algn="r" rtl="1"/>
            <a:r>
              <a:rPr lang="fa-IR" sz="5400" smtClean="0">
                <a:solidFill>
                  <a:schemeClr val="bg1"/>
                </a:solidFill>
              </a:rPr>
              <a:t>        به نام خدا </a:t>
            </a:r>
            <a:r>
              <a:rPr lang="fa-IR" sz="4000" smtClean="0">
                <a:solidFill>
                  <a:schemeClr val="bg1"/>
                </a:solidFill>
              </a:rPr>
              <a:t/>
            </a:r>
            <a:br>
              <a:rPr lang="fa-IR" sz="4000" smtClean="0">
                <a:solidFill>
                  <a:schemeClr val="bg1"/>
                </a:solidFill>
              </a:rPr>
            </a:br>
            <a:r>
              <a:rPr lang="fa-IR" sz="4000" smtClean="0"/>
              <a:t/>
            </a:r>
            <a:br>
              <a:rPr lang="fa-IR" sz="4000" smtClean="0"/>
            </a:br>
            <a:endParaRPr lang="en-GB" sz="4000">
              <a:solidFill>
                <a:srgbClr val="C00000"/>
              </a:solidFill>
            </a:endParaRPr>
          </a:p>
        </p:txBody>
      </p:sp>
      <p:sp>
        <p:nvSpPr>
          <p:cNvPr id="3" name="Content Placeholder 2"/>
          <p:cNvSpPr>
            <a:spLocks noGrp="1"/>
          </p:cNvSpPr>
          <p:nvPr>
            <p:ph idx="1"/>
          </p:nvPr>
        </p:nvSpPr>
        <p:spPr>
          <a:xfrm>
            <a:off x="2290274" y="2296379"/>
            <a:ext cx="8881819" cy="3541714"/>
          </a:xfrm>
        </p:spPr>
        <p:txBody>
          <a:bodyPr/>
          <a:lstStyle/>
          <a:p>
            <a:pPr marL="0" indent="0" algn="r" rtl="1">
              <a:buNone/>
            </a:pPr>
            <a:r>
              <a:rPr lang="fa-IR" sz="3200" dirty="0" smtClean="0">
                <a:solidFill>
                  <a:srgbClr val="C00000"/>
                </a:solidFill>
              </a:rPr>
              <a:t>                                </a:t>
            </a:r>
            <a:r>
              <a:rPr lang="fa-IR" sz="4000" dirty="0" smtClean="0">
                <a:solidFill>
                  <a:srgbClr val="C00000"/>
                </a:solidFill>
              </a:rPr>
              <a:t>واژینیت </a:t>
            </a:r>
            <a:r>
              <a:rPr lang="fa-IR" sz="4000" dirty="0">
                <a:solidFill>
                  <a:srgbClr val="C00000"/>
                </a:solidFill>
              </a:rPr>
              <a:t>و سرویسیت</a:t>
            </a:r>
            <a:r>
              <a:rPr lang="fa-IR" sz="3200" dirty="0">
                <a:solidFill>
                  <a:srgbClr val="C00000"/>
                </a:solidFill>
              </a:rPr>
              <a:t> </a:t>
            </a:r>
            <a:endParaRPr lang="fa-IR" sz="3200" dirty="0" smtClean="0">
              <a:solidFill>
                <a:srgbClr val="C00000"/>
              </a:solidFill>
            </a:endParaRPr>
          </a:p>
          <a:p>
            <a:pPr marL="0" indent="0" algn="r" rtl="1">
              <a:buNone/>
            </a:pPr>
            <a:endParaRPr lang="fa-IR" sz="3200" dirty="0">
              <a:solidFill>
                <a:srgbClr val="C00000"/>
              </a:solidFill>
            </a:endParaRPr>
          </a:p>
        </p:txBody>
      </p:sp>
    </p:spTree>
    <p:extLst>
      <p:ext uri="{BB962C8B-B14F-4D97-AF65-F5344CB8AC3E}">
        <p14:creationId xmlns:p14="http://schemas.microsoft.com/office/powerpoint/2010/main" val="4259032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624" y="1148862"/>
            <a:ext cx="10389822" cy="3046657"/>
          </a:xfrm>
        </p:spPr>
        <p:txBody>
          <a:bodyPr>
            <a:normAutofit fontScale="90000"/>
          </a:bodyPr>
          <a:lstStyle/>
          <a:p>
            <a:pPr algn="r" rtl="1"/>
            <a:r>
              <a:rPr lang="fa-IR" smtClean="0">
                <a:solidFill>
                  <a:srgbClr val="C00000"/>
                </a:solidFill>
              </a:rPr>
              <a:t>زمان علائم</a:t>
            </a:r>
            <a:br>
              <a:rPr lang="fa-IR" smtClean="0">
                <a:solidFill>
                  <a:srgbClr val="C00000"/>
                </a:solidFill>
              </a:rPr>
            </a:br>
            <a:r>
              <a:rPr lang="fa-IR" smtClean="0">
                <a:solidFill>
                  <a:schemeClr val="bg1"/>
                </a:solidFill>
              </a:rPr>
              <a:t/>
            </a:r>
            <a:br>
              <a:rPr lang="fa-IR" smtClean="0">
                <a:solidFill>
                  <a:schemeClr val="bg1"/>
                </a:solidFill>
              </a:rPr>
            </a:br>
            <a:r>
              <a:rPr lang="fa-IR" smtClean="0">
                <a:solidFill>
                  <a:schemeClr val="bg1"/>
                </a:solidFill>
              </a:rPr>
              <a:t>علائم </a:t>
            </a:r>
            <a:r>
              <a:rPr lang="fa-IR">
                <a:solidFill>
                  <a:schemeClr val="bg1"/>
                </a:solidFill>
              </a:rPr>
              <a:t>ولووواژینیت کاندیدایی اغلب در دوره قبل از قاعدگی رخ می دهد ، در حالی که علائم تریکومونیازیس و </a:t>
            </a:r>
            <a:r>
              <a:rPr lang="en-GB">
                <a:solidFill>
                  <a:schemeClr val="bg1"/>
                </a:solidFill>
              </a:rPr>
              <a:t>BV </a:t>
            </a:r>
            <a:r>
              <a:rPr lang="fa-IR">
                <a:solidFill>
                  <a:schemeClr val="bg1"/>
                </a:solidFill>
              </a:rPr>
              <a:t>اغلب در طول یا بلافاصله پس از قاعدگی رخ می دهد. علائمی که به زودی پس از مقاربت جنسی ایجاد می شوند ، بیانگر عفونت های </a:t>
            </a:r>
            <a:r>
              <a:rPr lang="fa-IR" smtClean="0">
                <a:solidFill>
                  <a:schemeClr val="bg1"/>
                </a:solidFill>
              </a:rPr>
              <a:t>مقاربت</a:t>
            </a:r>
            <a:r>
              <a:rPr lang="en-GB" smtClean="0">
                <a:solidFill>
                  <a:schemeClr val="bg1"/>
                </a:solidFill>
              </a:rPr>
              <a:t> </a:t>
            </a:r>
            <a:r>
              <a:rPr lang="fa-IR" smtClean="0">
                <a:solidFill>
                  <a:schemeClr val="bg1"/>
                </a:solidFill>
              </a:rPr>
              <a:t>(</a:t>
            </a:r>
            <a:r>
              <a:rPr lang="en-GB">
                <a:solidFill>
                  <a:schemeClr val="bg1"/>
                </a:solidFill>
              </a:rPr>
              <a:t>STI</a:t>
            </a:r>
            <a:r>
              <a:rPr lang="fa-IR" smtClean="0">
                <a:solidFill>
                  <a:schemeClr val="bg1"/>
                </a:solidFill>
              </a:rPr>
              <a:t>)</a:t>
            </a:r>
            <a:r>
              <a:rPr lang="en-GB" smtClean="0">
                <a:solidFill>
                  <a:schemeClr val="bg1"/>
                </a:solidFill>
              </a:rPr>
              <a:t> </a:t>
            </a:r>
            <a:r>
              <a:rPr lang="fa-IR">
                <a:solidFill>
                  <a:schemeClr val="bg1"/>
                </a:solidFill>
              </a:rPr>
              <a:t>است.</a:t>
            </a:r>
            <a:br>
              <a:rPr lang="fa-IR">
                <a:solidFill>
                  <a:schemeClr val="bg1"/>
                </a:solidFill>
              </a:rPr>
            </a:br>
            <a:r>
              <a:rPr lang="fa-IR">
                <a:solidFill>
                  <a:schemeClr val="bg1"/>
                </a:solidFill>
              </a:rPr>
              <a:t>علائمی که پس از جراحی زنان مانند برداشتن رحم ایجاد می شوند ، می توانند فیستول واژن را نشان دهند.</a:t>
            </a:r>
            <a:endParaRPr lang="en-GB">
              <a:solidFill>
                <a:schemeClr val="bg1"/>
              </a:solidFill>
            </a:endParaRPr>
          </a:p>
        </p:txBody>
      </p:sp>
    </p:spTree>
    <p:extLst>
      <p:ext uri="{BB962C8B-B14F-4D97-AF65-F5344CB8AC3E}">
        <p14:creationId xmlns:p14="http://schemas.microsoft.com/office/powerpoint/2010/main" val="113981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mtClean="0"/>
              <a:t/>
            </a:r>
            <a:br>
              <a:rPr lang="fa-IR" smtClean="0"/>
            </a:br>
            <a:r>
              <a:rPr lang="fa-IR"/>
              <a:t/>
            </a:r>
            <a:br>
              <a:rPr lang="fa-IR"/>
            </a:br>
            <a:r>
              <a:rPr lang="fa-IR" smtClean="0"/>
              <a:t/>
            </a:r>
            <a:br>
              <a:rPr lang="fa-IR" smtClean="0"/>
            </a:br>
            <a:r>
              <a:rPr lang="fa-IR"/>
              <a:t/>
            </a:r>
            <a:br>
              <a:rPr lang="fa-IR"/>
            </a:br>
            <a:r>
              <a:rPr lang="fa-IR" smtClean="0"/>
              <a:t/>
            </a:r>
            <a:br>
              <a:rPr lang="fa-IR" smtClean="0"/>
            </a:br>
            <a:r>
              <a:rPr lang="fa-IR"/>
              <a:t/>
            </a:r>
            <a:br>
              <a:rPr lang="fa-IR"/>
            </a:br>
            <a:r>
              <a:rPr lang="fa-IR" smtClean="0"/>
              <a:t/>
            </a:r>
            <a:br>
              <a:rPr lang="fa-IR" smtClean="0"/>
            </a:br>
            <a:r>
              <a:rPr lang="fa-IR"/>
              <a:t/>
            </a:r>
            <a:br>
              <a:rPr lang="fa-IR"/>
            </a:br>
            <a:r>
              <a:rPr lang="fa-IR" sz="4000">
                <a:solidFill>
                  <a:srgbClr val="C00000"/>
                </a:solidFill>
              </a:rPr>
              <a:t>وضعیت </a:t>
            </a:r>
            <a:r>
              <a:rPr lang="fa-IR" sz="4000" smtClean="0">
                <a:solidFill>
                  <a:srgbClr val="C00000"/>
                </a:solidFill>
              </a:rPr>
              <a:t>استروژن</a:t>
            </a:r>
            <a:r>
              <a:rPr lang="fa-IR" sz="4000">
                <a:solidFill>
                  <a:srgbClr val="C00000"/>
                </a:solidFill>
              </a:rPr>
              <a:t/>
            </a:r>
            <a:br>
              <a:rPr lang="fa-IR" sz="4000">
                <a:solidFill>
                  <a:srgbClr val="C00000"/>
                </a:solidFill>
              </a:rPr>
            </a:br>
            <a:r>
              <a:rPr lang="fa-IR">
                <a:solidFill>
                  <a:schemeClr val="bg1"/>
                </a:solidFill>
              </a:rPr>
              <a:t>سطح پایین استروژن می تواند باعث سندرم دستگاه ادراری تناسلی یائسگی (یعنی آتروفی ولووژینال) شود که با علائم واژینیت ظاهر می شود.</a:t>
            </a:r>
            <a:br>
              <a:rPr lang="fa-IR">
                <a:solidFill>
                  <a:schemeClr val="bg1"/>
                </a:solidFill>
              </a:rPr>
            </a:br>
            <a:r>
              <a:rPr lang="fa-IR">
                <a:solidFill>
                  <a:schemeClr val="bg1"/>
                </a:solidFill>
              </a:rPr>
              <a:t>سایر علائم شامل خشکی واژن و دیس پارونی است. علاوه بر زنان یائسه ، زنان هیپوستروژنیک شامل کسانی هستند که </a:t>
            </a:r>
            <a:r>
              <a:rPr lang="fa-IR" smtClean="0">
                <a:solidFill>
                  <a:schemeClr val="bg1"/>
                </a:solidFill>
              </a:rPr>
              <a:t>زایمان کرده یا شیردهند </a:t>
            </a:r>
            <a:r>
              <a:rPr lang="fa-IR">
                <a:solidFill>
                  <a:schemeClr val="bg1"/>
                </a:solidFill>
              </a:rPr>
              <a:t>یا داروهای ضد استروژنی مصرف می کنند</a:t>
            </a:r>
            <a:r>
              <a:rPr lang="fa-IR" smtClean="0">
                <a:solidFill>
                  <a:schemeClr val="bg1"/>
                </a:solidFill>
              </a:rPr>
              <a:t>.</a:t>
            </a:r>
            <a:r>
              <a:rPr lang="fa-IR">
                <a:solidFill>
                  <a:schemeClr val="bg1"/>
                </a:solidFill>
              </a:rPr>
              <a:t/>
            </a:r>
            <a:br>
              <a:rPr lang="fa-IR">
                <a:solidFill>
                  <a:schemeClr val="bg1"/>
                </a:solidFill>
              </a:rPr>
            </a:br>
            <a:r>
              <a:rPr lang="fa-IR">
                <a:solidFill>
                  <a:schemeClr val="bg1"/>
                </a:solidFill>
              </a:rPr>
              <a:t>برخی از زنان سطح استروژن نسبتاً کمی در رابطه با استفاده از روش پیشگیری از بارداری دارند. زنان یائسه که تحت هورمون درمانی سیستمیک قرار می گیرند ، ممکن است سطح استروژن کافی برای سلامت واژن نداشته باشند و بنابراین مستعد واژینیت آتروفیک می شوند.</a:t>
            </a:r>
            <a:r>
              <a:rPr lang="fa-IR"/>
              <a:t/>
            </a:r>
            <a:br>
              <a:rPr lang="fa-IR"/>
            </a:br>
            <a:endParaRPr lang="en-GB"/>
          </a:p>
        </p:txBody>
      </p:sp>
    </p:spTree>
    <p:extLst>
      <p:ext uri="{BB962C8B-B14F-4D97-AF65-F5344CB8AC3E}">
        <p14:creationId xmlns:p14="http://schemas.microsoft.com/office/powerpoint/2010/main" val="3070309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9997" y="656490"/>
            <a:ext cx="9905998" cy="4747847"/>
          </a:xfrm>
        </p:spPr>
        <p:txBody>
          <a:bodyPr>
            <a:noAutofit/>
          </a:bodyPr>
          <a:lstStyle/>
          <a:p>
            <a:pPr algn="r" rtl="1"/>
            <a:r>
              <a:rPr lang="fa-IR" sz="3200" smtClean="0">
                <a:solidFill>
                  <a:srgbClr val="C00000"/>
                </a:solidFill>
              </a:rPr>
              <a:t>معاینه ی </a:t>
            </a:r>
            <a:r>
              <a:rPr lang="fa-IR" sz="3200">
                <a:solidFill>
                  <a:srgbClr val="C00000"/>
                </a:solidFill>
              </a:rPr>
              <a:t>جسمی</a:t>
            </a:r>
            <a:r>
              <a:rPr lang="fa-IR" sz="2800">
                <a:solidFill>
                  <a:schemeClr val="bg1"/>
                </a:solidFill>
              </a:rPr>
              <a:t/>
            </a:r>
            <a:br>
              <a:rPr lang="fa-IR" sz="2800">
                <a:solidFill>
                  <a:schemeClr val="bg1"/>
                </a:solidFill>
              </a:rPr>
            </a:br>
            <a:r>
              <a:rPr lang="fa-IR" sz="2800">
                <a:solidFill>
                  <a:schemeClr val="bg1"/>
                </a:solidFill>
              </a:rPr>
              <a:t>تمام زنان مشکوک به واژینیت باید تحت معاینه بدنی و برخی مطالعات تشخیصی قرار گیرند.</a:t>
            </a:r>
            <a:br>
              <a:rPr lang="fa-IR" sz="2800">
                <a:solidFill>
                  <a:schemeClr val="bg1"/>
                </a:solidFill>
              </a:rPr>
            </a:br>
            <a:r>
              <a:rPr lang="fa-IR" sz="2800" smtClean="0">
                <a:solidFill>
                  <a:srgbClr val="C00000"/>
                </a:solidFill>
              </a:rPr>
              <a:t>ولو</a:t>
            </a:r>
            <a:r>
              <a:rPr lang="fa-IR" sz="2800" smtClean="0">
                <a:solidFill>
                  <a:schemeClr val="bg1"/>
                </a:solidFill>
              </a:rPr>
              <a:t>: </a:t>
            </a:r>
            <a:r>
              <a:rPr lang="fa-IR" sz="2800">
                <a:solidFill>
                  <a:schemeClr val="bg1"/>
                </a:solidFill>
              </a:rPr>
              <a:t>یافته های معاینه ولو می تواند به ارزیابی و تشخیص بیشتر کمک کند:</a:t>
            </a:r>
            <a:br>
              <a:rPr lang="fa-IR" sz="2800">
                <a:solidFill>
                  <a:schemeClr val="bg1"/>
                </a:solidFill>
              </a:rPr>
            </a:br>
            <a:r>
              <a:rPr lang="fa-IR" sz="2800">
                <a:solidFill>
                  <a:schemeClr val="bg1"/>
                </a:solidFill>
              </a:rPr>
              <a:t>ولو طبیعی با </a:t>
            </a:r>
            <a:r>
              <a:rPr lang="en-GB" sz="2800">
                <a:solidFill>
                  <a:schemeClr val="bg1"/>
                </a:solidFill>
              </a:rPr>
              <a:t>BV </a:t>
            </a:r>
            <a:r>
              <a:rPr lang="fa-IR" sz="2800">
                <a:solidFill>
                  <a:schemeClr val="bg1"/>
                </a:solidFill>
              </a:rPr>
              <a:t>یا لکوره سازگار است.</a:t>
            </a:r>
            <a:br>
              <a:rPr lang="fa-IR" sz="2800">
                <a:solidFill>
                  <a:schemeClr val="bg1"/>
                </a:solidFill>
              </a:rPr>
            </a:br>
            <a:r>
              <a:rPr lang="fa-IR" sz="2800">
                <a:solidFill>
                  <a:schemeClr val="bg1"/>
                </a:solidFill>
              </a:rPr>
              <a:t>اریتم ، ادم یا </a:t>
            </a:r>
            <a:r>
              <a:rPr lang="fa-IR" sz="2800" smtClean="0">
                <a:solidFill>
                  <a:schemeClr val="bg1"/>
                </a:solidFill>
              </a:rPr>
              <a:t>فیشر </a:t>
            </a:r>
            <a:r>
              <a:rPr lang="fa-IR" sz="2800">
                <a:solidFill>
                  <a:schemeClr val="bg1"/>
                </a:solidFill>
              </a:rPr>
              <a:t>نشان دهنده کاندیدیازیس ، تریکومونیاز یا درماتیت است.</a:t>
            </a:r>
            <a:br>
              <a:rPr lang="fa-IR" sz="2800">
                <a:solidFill>
                  <a:schemeClr val="bg1"/>
                </a:solidFill>
              </a:rPr>
            </a:br>
            <a:r>
              <a:rPr lang="fa-IR" sz="2800">
                <a:solidFill>
                  <a:schemeClr val="bg1"/>
                </a:solidFill>
              </a:rPr>
              <a:t>تغییرات آتروفیک ناشی از هیپوستروژنمی است و احتمال واژینیت آتروفیک را نشان می دهد.</a:t>
            </a:r>
            <a:br>
              <a:rPr lang="fa-IR" sz="2800">
                <a:solidFill>
                  <a:schemeClr val="bg1"/>
                </a:solidFill>
              </a:rPr>
            </a:br>
            <a:r>
              <a:rPr lang="fa-IR" sz="2800">
                <a:solidFill>
                  <a:schemeClr val="bg1"/>
                </a:solidFill>
              </a:rPr>
              <a:t>تغییرات در </a:t>
            </a:r>
            <a:r>
              <a:rPr lang="fa-IR" sz="2800" smtClean="0">
                <a:solidFill>
                  <a:schemeClr val="bg1"/>
                </a:solidFill>
              </a:rPr>
              <a:t>ساختار ظاهری </a:t>
            </a:r>
            <a:r>
              <a:rPr lang="fa-IR" sz="2800">
                <a:solidFill>
                  <a:schemeClr val="bg1"/>
                </a:solidFill>
              </a:rPr>
              <a:t>ولوواژینال (به عنوان مثال ، زخم) ممکن است به دلیل یک روند التهابی مزمن ، مانند لیکن پلان فرسایشی ، و همچنین لیکن اسکلروز یا پمفیگوئید غشای مخاطی به جای واژینیت ایجاد شود.</a:t>
            </a:r>
            <a:br>
              <a:rPr lang="fa-IR" sz="2800">
                <a:solidFill>
                  <a:schemeClr val="bg1"/>
                </a:solidFill>
              </a:rPr>
            </a:br>
            <a:r>
              <a:rPr lang="fa-IR" sz="2800">
                <a:solidFill>
                  <a:schemeClr val="bg1"/>
                </a:solidFill>
              </a:rPr>
              <a:t>درد با اعمال فشار از یک سواب پنبه ("</a:t>
            </a:r>
            <a:r>
              <a:rPr lang="fa-IR" sz="2800" smtClean="0">
                <a:solidFill>
                  <a:schemeClr val="bg1"/>
                </a:solidFill>
              </a:rPr>
              <a:t>آزمایش</a:t>
            </a:r>
            <a:r>
              <a:rPr lang="en-GB" sz="2800">
                <a:solidFill>
                  <a:schemeClr val="bg1"/>
                </a:solidFill>
              </a:rPr>
              <a:t>("Q-tip </a:t>
            </a:r>
            <a:r>
              <a:rPr lang="en-GB" sz="2800" smtClean="0">
                <a:solidFill>
                  <a:schemeClr val="bg1"/>
                </a:solidFill>
              </a:rPr>
              <a:t>test </a:t>
            </a:r>
            <a:r>
              <a:rPr lang="fa-IR" sz="2800" smtClean="0">
                <a:solidFill>
                  <a:schemeClr val="bg1"/>
                </a:solidFill>
              </a:rPr>
              <a:t>  بر </a:t>
            </a:r>
            <a:r>
              <a:rPr lang="fa-IR" sz="2800">
                <a:solidFill>
                  <a:schemeClr val="bg1"/>
                </a:solidFill>
              </a:rPr>
              <a:t>روی لابیا یا داخل </a:t>
            </a:r>
            <a:r>
              <a:rPr lang="fa-IR" sz="2800" smtClean="0">
                <a:solidFill>
                  <a:schemeClr val="bg1"/>
                </a:solidFill>
              </a:rPr>
              <a:t>واژن </a:t>
            </a:r>
            <a:r>
              <a:rPr lang="fa-IR" sz="2800">
                <a:solidFill>
                  <a:schemeClr val="bg1"/>
                </a:solidFill>
              </a:rPr>
              <a:t>ممکن است یک روند التهابی (کاندیدیازیس ، درماتوز) یا التهاب ولوودینیا را نشان دهد (به عنوان مثال ، درد </a:t>
            </a:r>
            <a:r>
              <a:rPr lang="fa-IR" sz="2800" smtClean="0">
                <a:solidFill>
                  <a:schemeClr val="bg1"/>
                </a:solidFill>
              </a:rPr>
              <a:t>ولو </a:t>
            </a:r>
            <a:r>
              <a:rPr lang="fa-IR" sz="2800">
                <a:solidFill>
                  <a:schemeClr val="bg1"/>
                </a:solidFill>
              </a:rPr>
              <a:t>با علت نامشخص).</a:t>
            </a:r>
            <a:endParaRPr lang="en-GB" sz="2800">
              <a:solidFill>
                <a:schemeClr val="bg1"/>
              </a:solidFill>
            </a:endParaRPr>
          </a:p>
        </p:txBody>
      </p:sp>
    </p:spTree>
    <p:extLst>
      <p:ext uri="{BB962C8B-B14F-4D97-AF65-F5344CB8AC3E}">
        <p14:creationId xmlns:p14="http://schemas.microsoft.com/office/powerpoint/2010/main" val="809672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720487"/>
            <a:ext cx="9905998" cy="1478570"/>
          </a:xfrm>
        </p:spPr>
        <p:txBody>
          <a:bodyPr>
            <a:normAutofit fontScale="90000"/>
          </a:bodyPr>
          <a:lstStyle/>
          <a:p>
            <a:pPr algn="r" rtl="1"/>
            <a:r>
              <a:rPr lang="fa-IR">
                <a:solidFill>
                  <a:srgbClr val="C00000"/>
                </a:solidFill>
              </a:rPr>
              <a:t>واژن </a:t>
            </a:r>
            <a:r>
              <a:rPr lang="fa-IR" sz="4000">
                <a:solidFill>
                  <a:schemeClr val="bg1"/>
                </a:solidFill>
              </a:rPr>
              <a:t>از نظر ضایعات زیر بررسی می شود</a:t>
            </a:r>
            <a:r>
              <a:rPr lang="fa-IR" sz="4000" smtClean="0">
                <a:solidFill>
                  <a:schemeClr val="bg1"/>
                </a:solidFill>
              </a:rPr>
              <a:t>:</a:t>
            </a:r>
            <a:r>
              <a:rPr lang="fa-IR" smtClean="0">
                <a:solidFill>
                  <a:schemeClr val="bg1"/>
                </a:solidFill>
              </a:rPr>
              <a:t/>
            </a:r>
            <a:br>
              <a:rPr lang="fa-IR" smtClean="0">
                <a:solidFill>
                  <a:schemeClr val="bg1"/>
                </a:solidFill>
              </a:rPr>
            </a:br>
            <a:r>
              <a:rPr lang="fa-IR">
                <a:solidFill>
                  <a:schemeClr val="bg1"/>
                </a:solidFill>
              </a:rPr>
              <a:t/>
            </a:r>
            <a:br>
              <a:rPr lang="fa-IR">
                <a:solidFill>
                  <a:schemeClr val="bg1"/>
                </a:solidFill>
              </a:rPr>
            </a:br>
            <a:r>
              <a:rPr lang="fa-IR" smtClean="0">
                <a:solidFill>
                  <a:schemeClr val="bg1"/>
                </a:solidFill>
              </a:rPr>
              <a:t>جسم </a:t>
            </a:r>
            <a:r>
              <a:rPr lang="fa-IR">
                <a:solidFill>
                  <a:schemeClr val="bg1"/>
                </a:solidFill>
              </a:rPr>
              <a:t>خارجی (به عنوان مثال ، تامپون یا </a:t>
            </a:r>
            <a:r>
              <a:rPr lang="fa-IR" smtClean="0">
                <a:solidFill>
                  <a:schemeClr val="bg1"/>
                </a:solidFill>
              </a:rPr>
              <a:t>کاندوم) </a:t>
            </a:r>
            <a:r>
              <a:rPr lang="fa-IR">
                <a:solidFill>
                  <a:schemeClr val="bg1"/>
                </a:solidFill>
              </a:rPr>
              <a:t>به راحتی تشخیص داده می شود و اغلب با ترشحات واژن ، خونریزی متناوب یا لکه بینی و یا بوی نامطبوع ناشی از التهاب و عفونت ثانویه همراه است. برداشتن </a:t>
            </a:r>
            <a:r>
              <a:rPr lang="fa-IR" smtClean="0">
                <a:solidFill>
                  <a:schemeClr val="bg1"/>
                </a:solidFill>
              </a:rPr>
              <a:t>جسم خارجی </a:t>
            </a:r>
            <a:r>
              <a:rPr lang="fa-IR">
                <a:solidFill>
                  <a:schemeClr val="bg1"/>
                </a:solidFill>
              </a:rPr>
              <a:t>به طور </a:t>
            </a:r>
            <a:r>
              <a:rPr lang="fa-IR" smtClean="0">
                <a:solidFill>
                  <a:schemeClr val="bg1"/>
                </a:solidFill>
              </a:rPr>
              <a:t>کلی برای </a:t>
            </a:r>
            <a:r>
              <a:rPr lang="fa-IR">
                <a:solidFill>
                  <a:schemeClr val="bg1"/>
                </a:solidFill>
              </a:rPr>
              <a:t>درمان </a:t>
            </a:r>
            <a:r>
              <a:rPr lang="fa-IR" smtClean="0">
                <a:solidFill>
                  <a:schemeClr val="bg1"/>
                </a:solidFill>
              </a:rPr>
              <a:t>کفایت میکند. </a:t>
            </a:r>
            <a:r>
              <a:rPr lang="fa-IR">
                <a:solidFill>
                  <a:schemeClr val="bg1"/>
                </a:solidFill>
              </a:rPr>
              <a:t>آنتی بیوتیک ها به ندرت </a:t>
            </a:r>
            <a:r>
              <a:rPr lang="fa-IR" smtClean="0">
                <a:solidFill>
                  <a:schemeClr val="bg1"/>
                </a:solidFill>
              </a:rPr>
              <a:t>استفاده می </a:t>
            </a:r>
            <a:r>
              <a:rPr lang="fa-IR">
                <a:solidFill>
                  <a:schemeClr val="bg1"/>
                </a:solidFill>
              </a:rPr>
              <a:t>شوند.</a:t>
            </a:r>
            <a:endParaRPr lang="en-GB">
              <a:solidFill>
                <a:schemeClr val="bg1"/>
              </a:solidFill>
            </a:endParaRPr>
          </a:p>
        </p:txBody>
      </p:sp>
    </p:spTree>
    <p:extLst>
      <p:ext uri="{BB962C8B-B14F-4D97-AF65-F5344CB8AC3E}">
        <p14:creationId xmlns:p14="http://schemas.microsoft.com/office/powerpoint/2010/main" val="3897383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644" y="2132257"/>
            <a:ext cx="9905998" cy="1478570"/>
          </a:xfrm>
        </p:spPr>
        <p:txBody>
          <a:bodyPr>
            <a:normAutofit fontScale="90000"/>
          </a:bodyPr>
          <a:lstStyle/>
          <a:p>
            <a:pPr algn="r" rtl="1"/>
            <a:r>
              <a:rPr lang="fa-IR" sz="4000">
                <a:solidFill>
                  <a:srgbClr val="C00000"/>
                </a:solidFill>
              </a:rPr>
              <a:t>درمان </a:t>
            </a:r>
            <a:r>
              <a:rPr lang="en-GB" sz="4000" smtClean="0">
                <a:solidFill>
                  <a:srgbClr val="C00000"/>
                </a:solidFill>
              </a:rPr>
              <a:t>BV </a:t>
            </a:r>
            <a:r>
              <a:rPr lang="fa-IR" sz="4000" smtClean="0">
                <a:solidFill>
                  <a:srgbClr val="C00000"/>
                </a:solidFill>
              </a:rPr>
              <a:t> (غیر </a:t>
            </a:r>
            <a:r>
              <a:rPr lang="fa-IR" sz="4000">
                <a:solidFill>
                  <a:srgbClr val="C00000"/>
                </a:solidFill>
              </a:rPr>
              <a:t>باردار</a:t>
            </a:r>
            <a:r>
              <a:rPr lang="fa-IR" sz="4000" smtClean="0">
                <a:solidFill>
                  <a:srgbClr val="C00000"/>
                </a:solidFill>
              </a:rPr>
              <a:t>)</a:t>
            </a:r>
            <a:br>
              <a:rPr lang="fa-IR" sz="4000" smtClean="0">
                <a:solidFill>
                  <a:srgbClr val="C00000"/>
                </a:solidFill>
              </a:rPr>
            </a:br>
            <a:r>
              <a:rPr lang="fa-IR">
                <a:solidFill>
                  <a:schemeClr val="bg1"/>
                </a:solidFill>
              </a:rPr>
              <a:t/>
            </a:r>
            <a:br>
              <a:rPr lang="fa-IR">
                <a:solidFill>
                  <a:schemeClr val="bg1"/>
                </a:solidFill>
              </a:rPr>
            </a:br>
            <a:r>
              <a:rPr lang="fa-IR">
                <a:solidFill>
                  <a:schemeClr val="accent3">
                    <a:lumMod val="50000"/>
                  </a:schemeClr>
                </a:solidFill>
              </a:rPr>
              <a:t>مترونیدازول:</a:t>
            </a:r>
            <a:r>
              <a:rPr lang="fa-IR">
                <a:solidFill>
                  <a:schemeClr val="bg1"/>
                </a:solidFill>
              </a:rPr>
              <a:t/>
            </a:r>
            <a:br>
              <a:rPr lang="fa-IR">
                <a:solidFill>
                  <a:schemeClr val="bg1"/>
                </a:solidFill>
              </a:rPr>
            </a:br>
            <a:r>
              <a:rPr lang="fa-IR">
                <a:solidFill>
                  <a:schemeClr val="bg1"/>
                </a:solidFill>
              </a:rPr>
              <a:t>رژیم خوراکی توصیه شده شما 500 میلی گرم دو بار در روز به مدت هفت روز است. درمان با یک دوز خوراکی 2 گرم مترونیدازول دارای اثر کمتری است و دیگر برای درمان </a:t>
            </a:r>
            <a:r>
              <a:rPr lang="en-GB">
                <a:solidFill>
                  <a:schemeClr val="bg1"/>
                </a:solidFill>
              </a:rPr>
              <a:t>BV </a:t>
            </a:r>
            <a:r>
              <a:rPr lang="fa-IR" smtClean="0">
                <a:solidFill>
                  <a:schemeClr val="bg1"/>
                </a:solidFill>
              </a:rPr>
              <a:t> توصیه </a:t>
            </a:r>
            <a:r>
              <a:rPr lang="fa-IR">
                <a:solidFill>
                  <a:schemeClr val="bg1"/>
                </a:solidFill>
              </a:rPr>
              <a:t>نمی شود</a:t>
            </a:r>
            <a:br>
              <a:rPr lang="fa-IR">
                <a:solidFill>
                  <a:schemeClr val="bg1"/>
                </a:solidFill>
              </a:rPr>
            </a:br>
            <a:r>
              <a:rPr lang="fa-IR">
                <a:solidFill>
                  <a:schemeClr val="accent3">
                    <a:lumMod val="50000"/>
                  </a:schemeClr>
                </a:solidFill>
              </a:rPr>
              <a:t>کلیندامایسین:</a:t>
            </a:r>
            <a:r>
              <a:rPr lang="fa-IR">
                <a:solidFill>
                  <a:schemeClr val="bg1"/>
                </a:solidFill>
              </a:rPr>
              <a:t/>
            </a:r>
            <a:br>
              <a:rPr lang="fa-IR">
                <a:solidFill>
                  <a:schemeClr val="bg1"/>
                </a:solidFill>
              </a:rPr>
            </a:br>
            <a:r>
              <a:rPr lang="fa-IR">
                <a:solidFill>
                  <a:schemeClr val="bg1"/>
                </a:solidFill>
              </a:rPr>
              <a:t>رژیم ترجیحی یک دوره هفت روزه از کرم 2 کلیندامایسین به صورت واژینال است (5 گرم کرم حاوی 100 میلی گرم فسفات کلیندامایسین)</a:t>
            </a:r>
            <a:endParaRPr lang="en-GB">
              <a:solidFill>
                <a:schemeClr val="bg1"/>
              </a:solidFill>
            </a:endParaRPr>
          </a:p>
        </p:txBody>
      </p:sp>
    </p:spTree>
    <p:extLst>
      <p:ext uri="{BB962C8B-B14F-4D97-AF65-F5344CB8AC3E}">
        <p14:creationId xmlns:p14="http://schemas.microsoft.com/office/powerpoint/2010/main" val="1182757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705" y="1207477"/>
            <a:ext cx="10593387" cy="2226042"/>
          </a:xfrm>
        </p:spPr>
        <p:txBody>
          <a:bodyPr>
            <a:normAutofit fontScale="90000"/>
          </a:bodyPr>
          <a:lstStyle/>
          <a:p>
            <a:pPr algn="r" rtl="1"/>
            <a:r>
              <a:rPr lang="fa-IR" sz="4000">
                <a:solidFill>
                  <a:schemeClr val="accent3">
                    <a:lumMod val="50000"/>
                  </a:schemeClr>
                </a:solidFill>
              </a:rPr>
              <a:t>تینیدازول</a:t>
            </a:r>
            <a:r>
              <a:rPr lang="fa-IR" sz="4000" smtClean="0">
                <a:solidFill>
                  <a:schemeClr val="accent3">
                    <a:lumMod val="50000"/>
                  </a:schemeClr>
                </a:solidFill>
              </a:rPr>
              <a:t>:</a:t>
            </a:r>
            <a:br>
              <a:rPr lang="fa-IR" sz="4000" smtClean="0">
                <a:solidFill>
                  <a:schemeClr val="accent3">
                    <a:lumMod val="50000"/>
                  </a:schemeClr>
                </a:solidFill>
              </a:rPr>
            </a:br>
            <a:r>
              <a:rPr lang="fa-IR">
                <a:solidFill>
                  <a:schemeClr val="bg1"/>
                </a:solidFill>
              </a:rPr>
              <a:t/>
            </a:r>
            <a:br>
              <a:rPr lang="fa-IR">
                <a:solidFill>
                  <a:schemeClr val="bg1"/>
                </a:solidFill>
              </a:rPr>
            </a:br>
            <a:r>
              <a:rPr lang="fa-IR">
                <a:solidFill>
                  <a:schemeClr val="bg1"/>
                </a:solidFill>
              </a:rPr>
              <a:t>تینیدازول یک نسل دوم نیتروآمیدازول است که در صورت عدم دسترسی به مترونیدازول و کلیندامایسین یا </a:t>
            </a:r>
            <a:r>
              <a:rPr lang="fa-IR" smtClean="0">
                <a:solidFill>
                  <a:schemeClr val="bg1"/>
                </a:solidFill>
              </a:rPr>
              <a:t>عدم تحمل </a:t>
            </a:r>
            <a:r>
              <a:rPr lang="fa-IR">
                <a:solidFill>
                  <a:schemeClr val="bg1"/>
                </a:solidFill>
              </a:rPr>
              <a:t>آن ، یک رژیم جایگزین در نظر گرفته می شود. نیمه عمر آن بیشتر از مترونیدازول است (12 تا 14 ساعت در مقابل 6 تا 7 ساعت) و عوارض جانبی کمتری دارد. در صورت استفاده ، 1 گرم خوراکی یک بار در روز و به مدت پنج روز پیشنهاد می کنیم.</a:t>
            </a:r>
            <a:endParaRPr lang="en-GB">
              <a:solidFill>
                <a:schemeClr val="bg1"/>
              </a:solidFill>
            </a:endParaRPr>
          </a:p>
        </p:txBody>
      </p:sp>
    </p:spTree>
    <p:extLst>
      <p:ext uri="{BB962C8B-B14F-4D97-AF65-F5344CB8AC3E}">
        <p14:creationId xmlns:p14="http://schemas.microsoft.com/office/powerpoint/2010/main" val="1628542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367" y="492369"/>
            <a:ext cx="9905998" cy="4654063"/>
          </a:xfrm>
        </p:spPr>
        <p:txBody>
          <a:bodyPr>
            <a:normAutofit fontScale="90000"/>
          </a:bodyPr>
          <a:lstStyle/>
          <a:p>
            <a:pPr algn="r" rtl="1"/>
            <a:r>
              <a:rPr lang="fa-IR" sz="4000">
                <a:solidFill>
                  <a:srgbClr val="C00000"/>
                </a:solidFill>
              </a:rPr>
              <a:t>درمان </a:t>
            </a:r>
            <a:r>
              <a:rPr lang="en-GB" sz="4000">
                <a:solidFill>
                  <a:srgbClr val="C00000"/>
                </a:solidFill>
              </a:rPr>
              <a:t>BV </a:t>
            </a:r>
            <a:r>
              <a:rPr lang="fa-IR" sz="4000">
                <a:solidFill>
                  <a:srgbClr val="C00000"/>
                </a:solidFill>
              </a:rPr>
              <a:t> </a:t>
            </a:r>
            <a:r>
              <a:rPr lang="fa-IR" sz="4000" smtClean="0">
                <a:solidFill>
                  <a:srgbClr val="C00000"/>
                </a:solidFill>
              </a:rPr>
              <a:t>( </a:t>
            </a:r>
            <a:r>
              <a:rPr lang="fa-IR" sz="4000">
                <a:solidFill>
                  <a:srgbClr val="C00000"/>
                </a:solidFill>
              </a:rPr>
              <a:t>باردار</a:t>
            </a:r>
            <a:r>
              <a:rPr lang="fa-IR" sz="4000" smtClean="0">
                <a:solidFill>
                  <a:srgbClr val="C00000"/>
                </a:solidFill>
              </a:rPr>
              <a:t>)</a:t>
            </a:r>
            <a:br>
              <a:rPr lang="fa-IR" sz="4000" smtClean="0">
                <a:solidFill>
                  <a:srgbClr val="C00000"/>
                </a:solidFill>
              </a:rPr>
            </a:br>
            <a:r>
              <a:rPr lang="fa-IR" smtClean="0">
                <a:solidFill>
                  <a:schemeClr val="bg1"/>
                </a:solidFill>
              </a:rPr>
              <a:t/>
            </a:r>
            <a:br>
              <a:rPr lang="fa-IR" smtClean="0">
                <a:solidFill>
                  <a:schemeClr val="bg1"/>
                </a:solidFill>
              </a:rPr>
            </a:br>
            <a:r>
              <a:rPr lang="fa-IR" smtClean="0">
                <a:solidFill>
                  <a:schemeClr val="bg1"/>
                </a:solidFill>
              </a:rPr>
              <a:t>همه </a:t>
            </a:r>
            <a:r>
              <a:rPr lang="fa-IR">
                <a:solidFill>
                  <a:schemeClr val="bg1"/>
                </a:solidFill>
              </a:rPr>
              <a:t>افراد باردار با </a:t>
            </a:r>
            <a:r>
              <a:rPr lang="en-GB">
                <a:solidFill>
                  <a:schemeClr val="bg1"/>
                </a:solidFill>
              </a:rPr>
              <a:t>BV </a:t>
            </a:r>
            <a:r>
              <a:rPr lang="fa-IR">
                <a:solidFill>
                  <a:schemeClr val="bg1"/>
                </a:solidFill>
              </a:rPr>
              <a:t>علامت دار باید تحت درمان قرار بگیرند تا علائم آزار دهنده را تسکین دهند. درمان خوراکی </a:t>
            </a:r>
            <a:r>
              <a:rPr lang="fa-IR" smtClean="0">
                <a:solidFill>
                  <a:schemeClr val="bg1"/>
                </a:solidFill>
              </a:rPr>
              <a:t>موثر </a:t>
            </a:r>
            <a:r>
              <a:rPr lang="fa-IR">
                <a:solidFill>
                  <a:schemeClr val="bg1"/>
                </a:solidFill>
              </a:rPr>
              <a:t>است و با عوارض جانبی جنین یا زایمان همراه نبوده است. گزینه های درمانی عبارتند از:</a:t>
            </a:r>
            <a:br>
              <a:rPr lang="fa-IR">
                <a:solidFill>
                  <a:schemeClr val="bg1"/>
                </a:solidFill>
              </a:rPr>
            </a:br>
            <a:r>
              <a:rPr lang="fa-IR">
                <a:solidFill>
                  <a:schemeClr val="bg1"/>
                </a:solidFill>
              </a:rPr>
              <a:t>● مترونیدازول 500 میلی گرم خوراکی دو بار در روز و به مدت هفت روز</a:t>
            </a:r>
            <a:br>
              <a:rPr lang="fa-IR">
                <a:solidFill>
                  <a:schemeClr val="bg1"/>
                </a:solidFill>
              </a:rPr>
            </a:br>
            <a:r>
              <a:rPr lang="fa-IR">
                <a:solidFill>
                  <a:schemeClr val="bg1"/>
                </a:solidFill>
              </a:rPr>
              <a:t>● مترونیدازول 250 میلی گرم خوراکی سه بار در روز و به مدت هفت روز</a:t>
            </a:r>
            <a:br>
              <a:rPr lang="fa-IR">
                <a:solidFill>
                  <a:schemeClr val="bg1"/>
                </a:solidFill>
              </a:rPr>
            </a:br>
            <a:r>
              <a:rPr lang="fa-IR">
                <a:solidFill>
                  <a:schemeClr val="bg1"/>
                </a:solidFill>
              </a:rPr>
              <a:t>● کلیندامایسین 300 میلی گرم خوراکی دو بار در روز و به مدت هفت روز</a:t>
            </a:r>
            <a:endParaRPr lang="en-GB">
              <a:solidFill>
                <a:schemeClr val="bg1"/>
              </a:solidFill>
            </a:endParaRPr>
          </a:p>
        </p:txBody>
      </p:sp>
    </p:spTree>
    <p:extLst>
      <p:ext uri="{BB962C8B-B14F-4D97-AF65-F5344CB8AC3E}">
        <p14:creationId xmlns:p14="http://schemas.microsoft.com/office/powerpoint/2010/main" val="342062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0397" y="1078523"/>
            <a:ext cx="10417541" cy="3279776"/>
          </a:xfrm>
        </p:spPr>
        <p:txBody>
          <a:bodyPr>
            <a:normAutofit/>
          </a:bodyPr>
          <a:lstStyle/>
          <a:p>
            <a:pPr algn="r" rtl="1"/>
            <a:r>
              <a:rPr lang="fa-IR" sz="4000">
                <a:solidFill>
                  <a:srgbClr val="C00000"/>
                </a:solidFill>
              </a:rPr>
              <a:t>درمان </a:t>
            </a:r>
            <a:r>
              <a:rPr lang="en-GB" sz="4000" smtClean="0">
                <a:solidFill>
                  <a:srgbClr val="C00000"/>
                </a:solidFill>
              </a:rPr>
              <a:t>BV </a:t>
            </a:r>
            <a:r>
              <a:rPr lang="fa-IR" sz="4000" smtClean="0">
                <a:solidFill>
                  <a:srgbClr val="C00000"/>
                </a:solidFill>
              </a:rPr>
              <a:t> (شیردهی)</a:t>
            </a:r>
            <a:br>
              <a:rPr lang="fa-IR" sz="4000" smtClean="0">
                <a:solidFill>
                  <a:srgbClr val="C00000"/>
                </a:solidFill>
              </a:rPr>
            </a:br>
            <a:r>
              <a:rPr lang="fa-IR">
                <a:solidFill>
                  <a:schemeClr val="bg1"/>
                </a:solidFill>
              </a:rPr>
              <a:t/>
            </a:r>
            <a:br>
              <a:rPr lang="fa-IR">
                <a:solidFill>
                  <a:schemeClr val="bg1"/>
                </a:solidFill>
              </a:rPr>
            </a:br>
            <a:r>
              <a:rPr lang="fa-IR">
                <a:solidFill>
                  <a:schemeClr val="bg1"/>
                </a:solidFill>
              </a:rPr>
              <a:t>ما </a:t>
            </a:r>
            <a:r>
              <a:rPr lang="en-GB">
                <a:solidFill>
                  <a:schemeClr val="bg1"/>
                </a:solidFill>
              </a:rPr>
              <a:t>BV </a:t>
            </a:r>
            <a:r>
              <a:rPr lang="fa-IR">
                <a:solidFill>
                  <a:schemeClr val="bg1"/>
                </a:solidFill>
              </a:rPr>
              <a:t>علامتی را در افراد شیرده با مترونیدازول 500 میلی گرم دو بار در روز و به مدت هفت روز درمان می کنیم.</a:t>
            </a:r>
            <a:br>
              <a:rPr lang="fa-IR">
                <a:solidFill>
                  <a:schemeClr val="bg1"/>
                </a:solidFill>
              </a:rPr>
            </a:br>
            <a:r>
              <a:rPr lang="fa-IR">
                <a:solidFill>
                  <a:schemeClr val="bg1"/>
                </a:solidFill>
              </a:rPr>
              <a:t>نکته قابل توجه ، کلیندامایسین می تواند اثرات سوئی بر فلور دستگاه گوارش نوزاد </a:t>
            </a:r>
            <a:r>
              <a:rPr lang="fa-IR" smtClean="0">
                <a:solidFill>
                  <a:schemeClr val="bg1"/>
                </a:solidFill>
              </a:rPr>
              <a:t>شیرخوار </a:t>
            </a:r>
            <a:r>
              <a:rPr lang="fa-IR">
                <a:solidFill>
                  <a:schemeClr val="bg1"/>
                </a:solidFill>
              </a:rPr>
              <a:t>داشته باشد.</a:t>
            </a:r>
            <a:endParaRPr lang="en-GB">
              <a:solidFill>
                <a:schemeClr val="bg1"/>
              </a:solidFill>
            </a:endParaRPr>
          </a:p>
        </p:txBody>
      </p:sp>
    </p:spTree>
    <p:extLst>
      <p:ext uri="{BB962C8B-B14F-4D97-AF65-F5344CB8AC3E}">
        <p14:creationId xmlns:p14="http://schemas.microsoft.com/office/powerpoint/2010/main" val="1905334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618518"/>
            <a:ext cx="10203349" cy="4563082"/>
          </a:xfrm>
        </p:spPr>
        <p:txBody>
          <a:bodyPr>
            <a:normAutofit/>
          </a:bodyPr>
          <a:lstStyle/>
          <a:p>
            <a:pPr algn="r" rtl="1"/>
            <a:r>
              <a:rPr lang="fa-IR" sz="3200" smtClean="0">
                <a:solidFill>
                  <a:srgbClr val="C00000"/>
                </a:solidFill>
              </a:rPr>
              <a:t>کاندیدیازیس واژن</a:t>
            </a:r>
            <a:br>
              <a:rPr lang="fa-IR" sz="3200" smtClean="0">
                <a:solidFill>
                  <a:srgbClr val="C00000"/>
                </a:solidFill>
              </a:rPr>
            </a:br>
            <a:r>
              <a:rPr lang="fa-IR" sz="3200" smtClean="0">
                <a:solidFill>
                  <a:schemeClr val="bg1"/>
                </a:solidFill>
              </a:rPr>
              <a:t/>
            </a:r>
            <a:br>
              <a:rPr lang="fa-IR" sz="3200" smtClean="0">
                <a:solidFill>
                  <a:schemeClr val="bg1"/>
                </a:solidFill>
              </a:rPr>
            </a:br>
            <a:r>
              <a:rPr lang="fa-IR" sz="3200" smtClean="0">
                <a:solidFill>
                  <a:schemeClr val="bg1"/>
                </a:solidFill>
              </a:rPr>
              <a:t>معیارهای </a:t>
            </a:r>
            <a:r>
              <a:rPr lang="fa-IR" sz="3200">
                <a:solidFill>
                  <a:schemeClr val="bg1"/>
                </a:solidFill>
              </a:rPr>
              <a:t>عفونت بدون عارضه: معیارهای عفونت بدون عارضه شامل همه موارد زیر است </a:t>
            </a:r>
            <a:r>
              <a:rPr lang="fa-IR" sz="3200" smtClean="0">
                <a:solidFill>
                  <a:schemeClr val="bg1"/>
                </a:solidFill>
              </a:rPr>
              <a:t>:</a:t>
            </a:r>
            <a:r>
              <a:rPr lang="fa-IR" sz="3200">
                <a:solidFill>
                  <a:schemeClr val="bg1"/>
                </a:solidFill>
              </a:rPr>
              <a:t/>
            </a:r>
            <a:br>
              <a:rPr lang="fa-IR" sz="3200">
                <a:solidFill>
                  <a:schemeClr val="bg1"/>
                </a:solidFill>
              </a:rPr>
            </a:br>
            <a:r>
              <a:rPr lang="fa-IR" sz="3200" smtClean="0">
                <a:solidFill>
                  <a:schemeClr val="bg1"/>
                </a:solidFill>
              </a:rPr>
              <a:t> - بروز پراکنده </a:t>
            </a:r>
            <a:r>
              <a:rPr lang="fa-IR" sz="3200">
                <a:solidFill>
                  <a:schemeClr val="bg1"/>
                </a:solidFill>
              </a:rPr>
              <a:t>، نادر (3 قسمت / سال)</a:t>
            </a:r>
            <a:br>
              <a:rPr lang="fa-IR" sz="3200">
                <a:solidFill>
                  <a:schemeClr val="bg1"/>
                </a:solidFill>
              </a:rPr>
            </a:br>
            <a:r>
              <a:rPr lang="fa-IR" sz="3200" smtClean="0">
                <a:solidFill>
                  <a:schemeClr val="bg1"/>
                </a:solidFill>
              </a:rPr>
              <a:t>- علائم </a:t>
            </a:r>
            <a:r>
              <a:rPr lang="fa-IR" sz="3200">
                <a:solidFill>
                  <a:schemeClr val="bg1"/>
                </a:solidFill>
              </a:rPr>
              <a:t>/ نشانه های خفیف تا متوسط</a:t>
            </a:r>
            <a:br>
              <a:rPr lang="fa-IR" sz="3200">
                <a:solidFill>
                  <a:schemeClr val="bg1"/>
                </a:solidFill>
              </a:rPr>
            </a:br>
            <a:r>
              <a:rPr lang="fa-IR" sz="3200" smtClean="0">
                <a:solidFill>
                  <a:schemeClr val="bg1"/>
                </a:solidFill>
              </a:rPr>
              <a:t>- عفونت</a:t>
            </a:r>
            <a:r>
              <a:rPr lang="en-GB" sz="3200" smtClean="0">
                <a:solidFill>
                  <a:schemeClr val="bg1"/>
                </a:solidFill>
              </a:rPr>
              <a:t> </a:t>
            </a:r>
            <a:r>
              <a:rPr lang="fa-IR" sz="3200" smtClean="0">
                <a:solidFill>
                  <a:schemeClr val="bg1"/>
                </a:solidFill>
              </a:rPr>
              <a:t>احتمالی با کاندیدا </a:t>
            </a:r>
            <a:r>
              <a:rPr lang="fa-IR" sz="3200">
                <a:solidFill>
                  <a:schemeClr val="bg1"/>
                </a:solidFill>
              </a:rPr>
              <a:t>آلبیکنس</a:t>
            </a:r>
            <a:br>
              <a:rPr lang="fa-IR" sz="3200">
                <a:solidFill>
                  <a:schemeClr val="bg1"/>
                </a:solidFill>
              </a:rPr>
            </a:br>
            <a:r>
              <a:rPr lang="fa-IR" sz="3200" smtClean="0">
                <a:solidFill>
                  <a:schemeClr val="bg1"/>
                </a:solidFill>
              </a:rPr>
              <a:t>- زنان </a:t>
            </a:r>
            <a:r>
              <a:rPr lang="fa-IR" sz="3200">
                <a:solidFill>
                  <a:schemeClr val="bg1"/>
                </a:solidFill>
              </a:rPr>
              <a:t>سالم و غیر باردار</a:t>
            </a:r>
            <a:br>
              <a:rPr lang="fa-IR" sz="3200">
                <a:solidFill>
                  <a:schemeClr val="bg1"/>
                </a:solidFill>
              </a:rPr>
            </a:br>
            <a:r>
              <a:rPr lang="fa-IR" sz="3200" smtClean="0">
                <a:solidFill>
                  <a:schemeClr val="bg1"/>
                </a:solidFill>
              </a:rPr>
              <a:t>- زنان با ایمنی کافی</a:t>
            </a:r>
            <a:endParaRPr lang="en-GB" sz="3200">
              <a:solidFill>
                <a:schemeClr val="bg1"/>
              </a:solidFill>
            </a:endParaRPr>
          </a:p>
        </p:txBody>
      </p:sp>
    </p:spTree>
    <p:extLst>
      <p:ext uri="{BB962C8B-B14F-4D97-AF65-F5344CB8AC3E}">
        <p14:creationId xmlns:p14="http://schemas.microsoft.com/office/powerpoint/2010/main" val="3434349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198" y="2306641"/>
            <a:ext cx="9905998" cy="1478570"/>
          </a:xfrm>
        </p:spPr>
        <p:txBody>
          <a:bodyPr>
            <a:noAutofit/>
          </a:bodyPr>
          <a:lstStyle/>
          <a:p>
            <a:pPr algn="r" rtl="1"/>
            <a:r>
              <a:rPr lang="fa-IR" sz="3200">
                <a:solidFill>
                  <a:srgbClr val="C00000"/>
                </a:solidFill>
              </a:rPr>
              <a:t>کاندیدیازیس واژن (غیر باردار</a:t>
            </a:r>
            <a:r>
              <a:rPr lang="fa-IR" sz="3200" smtClean="0">
                <a:solidFill>
                  <a:srgbClr val="C00000"/>
                </a:solidFill>
              </a:rPr>
              <a:t>)</a:t>
            </a:r>
            <a:br>
              <a:rPr lang="fa-IR" sz="3200" smtClean="0">
                <a:solidFill>
                  <a:srgbClr val="C00000"/>
                </a:solidFill>
              </a:rPr>
            </a:br>
            <a:r>
              <a:rPr lang="fa-IR" sz="2800">
                <a:solidFill>
                  <a:schemeClr val="bg1"/>
                </a:solidFill>
              </a:rPr>
              <a:t/>
            </a:r>
            <a:br>
              <a:rPr lang="fa-IR" sz="2800">
                <a:solidFill>
                  <a:schemeClr val="bg1"/>
                </a:solidFill>
              </a:rPr>
            </a:br>
            <a:r>
              <a:rPr lang="fa-IR" sz="2800">
                <a:solidFill>
                  <a:schemeClr val="bg1"/>
                </a:solidFill>
              </a:rPr>
              <a:t>عفونت های بدون عارضه معمولاً طی دو روز به درمان پاسخ می دهند. منع مصرف پزشکی در رابطه جنسی در طول درمان وجود ندارد ، اما ممکن است تا بهبود التهاب ناراحت کننده باشد. درمان شرکای جنسی </a:t>
            </a:r>
            <a:r>
              <a:rPr lang="fa-IR" sz="2800" smtClean="0">
                <a:solidFill>
                  <a:schemeClr val="bg1"/>
                </a:solidFill>
              </a:rPr>
              <a:t>اشاره نشده </a:t>
            </a:r>
            <a:r>
              <a:rPr lang="fa-IR" sz="2800">
                <a:solidFill>
                  <a:schemeClr val="bg1"/>
                </a:solidFill>
              </a:rPr>
              <a:t>است.</a:t>
            </a:r>
            <a:br>
              <a:rPr lang="fa-IR" sz="2800">
                <a:solidFill>
                  <a:schemeClr val="bg1"/>
                </a:solidFill>
              </a:rPr>
            </a:br>
            <a:r>
              <a:rPr lang="fa-IR" sz="2800">
                <a:solidFill>
                  <a:schemeClr val="bg1"/>
                </a:solidFill>
              </a:rPr>
              <a:t>درمان اولیه: با توجه به اینکه بیشتر خانمها داروهای خوراکی را راحتتر از داروهای داخل واژن استفاده می کنند ، استفاده از فلوکونازول خوراکی را پیشنهاد می کنیم. فلوکونازول حداقل 72 ساعت پس از مصرف یک قرص 150 میلی گرمی ، غلظت های درمانی را در ترشحات واژن حفظ می </a:t>
            </a:r>
            <a:r>
              <a:rPr lang="fa-IR" sz="2800" smtClean="0">
                <a:solidFill>
                  <a:schemeClr val="bg1"/>
                </a:solidFill>
              </a:rPr>
              <a:t>کند.</a:t>
            </a:r>
            <a:r>
              <a:rPr lang="fa-IR" sz="2800">
                <a:solidFill>
                  <a:schemeClr val="bg1"/>
                </a:solidFill>
              </a:rPr>
              <a:t/>
            </a:r>
            <a:br>
              <a:rPr lang="fa-IR" sz="2800">
                <a:solidFill>
                  <a:schemeClr val="bg1"/>
                </a:solidFill>
              </a:rPr>
            </a:br>
            <a:endParaRPr lang="en-GB" sz="2800">
              <a:solidFill>
                <a:schemeClr val="bg1"/>
              </a:solidFill>
            </a:endParaRPr>
          </a:p>
        </p:txBody>
      </p:sp>
    </p:spTree>
    <p:extLst>
      <p:ext uri="{BB962C8B-B14F-4D97-AF65-F5344CB8AC3E}">
        <p14:creationId xmlns:p14="http://schemas.microsoft.com/office/powerpoint/2010/main" val="199484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674" y="2599718"/>
            <a:ext cx="9905998" cy="1478570"/>
          </a:xfrm>
        </p:spPr>
        <p:txBody>
          <a:bodyPr>
            <a:noAutofit/>
          </a:bodyPr>
          <a:lstStyle/>
          <a:p>
            <a:pPr algn="r" rtl="1"/>
            <a:r>
              <a:rPr lang="fa-IR" sz="2800" smtClean="0">
                <a:solidFill>
                  <a:schemeClr val="bg1"/>
                </a:solidFill>
              </a:rPr>
              <a:t>واژینیت یک اصطلاح عمومی برای اختلالات واژن میباشد که در اثر عفونت ، التهاب یا تغییر در فلور طبیعی واژن ایجاد می شود. علائم شامل ترشحات،بوی نامطبوع ، خارش و یا درد و ناراحتی میباشد .</a:t>
            </a:r>
            <a:br>
              <a:rPr lang="fa-IR" sz="2800" smtClean="0">
                <a:solidFill>
                  <a:schemeClr val="bg1"/>
                </a:solidFill>
              </a:rPr>
            </a:br>
            <a:r>
              <a:rPr lang="fa-IR" sz="2800" smtClean="0">
                <a:solidFill>
                  <a:schemeClr val="bg1"/>
                </a:solidFill>
              </a:rPr>
              <a:t>واژینیت اغلب نتیجه عوامل عفونی است. شایع ترین عفونت ها </a:t>
            </a:r>
            <a:r>
              <a:rPr lang="fa-IR" sz="2800">
                <a:solidFill>
                  <a:schemeClr val="bg1"/>
                </a:solidFill>
              </a:rPr>
              <a:t> </a:t>
            </a:r>
            <a:r>
              <a:rPr lang="fa-IR" sz="2800" smtClean="0">
                <a:solidFill>
                  <a:schemeClr val="bg1"/>
                </a:solidFill>
              </a:rPr>
              <a:t>واژینوز باکتریایی ، کاندیدا ولووواژینیت و تریکومونیازیس هستند که بیش از 90 درصد عفونت ها را تشکیل می دهند. سرویسیت، به طور معمول از طریق عفونت های منتقله از راه جنسی گنوره ، کلامیدیا و مایکوپلاسما ، همچنین می تواند به عنوان علائم واژینال غیر اختصاصی تظاهر یابد.</a:t>
            </a:r>
            <a:br>
              <a:rPr lang="fa-IR" sz="2800" smtClean="0">
                <a:solidFill>
                  <a:schemeClr val="bg1"/>
                </a:solidFill>
              </a:rPr>
            </a:br>
            <a:r>
              <a:rPr lang="fa-IR" sz="2800" smtClean="0">
                <a:solidFill>
                  <a:schemeClr val="bg1"/>
                </a:solidFill>
              </a:rPr>
              <a:t>علل غیر عفونی شامل : آتروفی واژن واژینیت آتروفیک در زنان یائسه ، عوامل خارجی (به عنوان مثال ، تامپون یا کاندوم) ، عوامل تحریک کننده و آلرژی زا (به عنوان مثال شستشوی واژن یا دوش واژینال)</a:t>
            </a:r>
            <a:endParaRPr lang="en-GB" sz="2800">
              <a:solidFill>
                <a:schemeClr val="bg1"/>
              </a:solidFill>
            </a:endParaRPr>
          </a:p>
        </p:txBody>
      </p:sp>
      <p:sp>
        <p:nvSpPr>
          <p:cNvPr id="4" name="TextBox 3"/>
          <p:cNvSpPr txBox="1"/>
          <p:nvPr/>
        </p:nvSpPr>
        <p:spPr>
          <a:xfrm>
            <a:off x="9734426" y="222737"/>
            <a:ext cx="2094159" cy="769441"/>
          </a:xfrm>
          <a:prstGeom prst="rect">
            <a:avLst/>
          </a:prstGeom>
          <a:noFill/>
        </p:spPr>
        <p:txBody>
          <a:bodyPr wrap="square" rtlCol="0">
            <a:spAutoFit/>
          </a:bodyPr>
          <a:lstStyle/>
          <a:p>
            <a:r>
              <a:rPr lang="fa-IR" sz="4400" smtClean="0">
                <a:solidFill>
                  <a:srgbClr val="C00000"/>
                </a:solidFill>
              </a:rPr>
              <a:t>واژینیت</a:t>
            </a:r>
            <a:endParaRPr lang="en-GB" sz="4400">
              <a:solidFill>
                <a:srgbClr val="C00000"/>
              </a:solidFill>
            </a:endParaRPr>
          </a:p>
        </p:txBody>
      </p:sp>
    </p:spTree>
    <p:extLst>
      <p:ext uri="{BB962C8B-B14F-4D97-AF65-F5344CB8AC3E}">
        <p14:creationId xmlns:p14="http://schemas.microsoft.com/office/powerpoint/2010/main" val="1614267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246" y="1488831"/>
            <a:ext cx="10848119" cy="3657600"/>
          </a:xfrm>
        </p:spPr>
        <p:txBody>
          <a:bodyPr>
            <a:normAutofit fontScale="90000"/>
          </a:bodyPr>
          <a:lstStyle/>
          <a:p>
            <a:pPr algn="r" rtl="1"/>
            <a:r>
              <a:rPr lang="fa-IR" sz="4000">
                <a:solidFill>
                  <a:srgbClr val="C00000"/>
                </a:solidFill>
              </a:rPr>
              <a:t>کاندیدیازیس واژینال </a:t>
            </a:r>
            <a:r>
              <a:rPr lang="fa-IR" sz="4000" smtClean="0">
                <a:solidFill>
                  <a:srgbClr val="C00000"/>
                </a:solidFill>
              </a:rPr>
              <a:t>(غیرباردار)</a:t>
            </a:r>
            <a:br>
              <a:rPr lang="fa-IR" sz="4000" smtClean="0">
                <a:solidFill>
                  <a:srgbClr val="C00000"/>
                </a:solidFill>
              </a:rPr>
            </a:br>
            <a:r>
              <a:rPr lang="fa-IR">
                <a:solidFill>
                  <a:schemeClr val="bg1"/>
                </a:solidFill>
              </a:rPr>
              <a:t/>
            </a:r>
            <a:br>
              <a:rPr lang="fa-IR">
                <a:solidFill>
                  <a:schemeClr val="bg1"/>
                </a:solidFill>
              </a:rPr>
            </a:br>
            <a:r>
              <a:rPr lang="fa-IR" sz="3100">
                <a:solidFill>
                  <a:schemeClr val="bg1"/>
                </a:solidFill>
              </a:rPr>
              <a:t>عفونت های پیچیده: ویژگی های عفونت های پیچیده شامل یک یا چند معیار زیر است:</a:t>
            </a:r>
            <a:r>
              <a:rPr lang="fa-IR">
                <a:solidFill>
                  <a:schemeClr val="bg1"/>
                </a:solidFill>
              </a:rPr>
              <a:t/>
            </a:r>
            <a:br>
              <a:rPr lang="fa-IR">
                <a:solidFill>
                  <a:schemeClr val="bg1"/>
                </a:solidFill>
              </a:rPr>
            </a:br>
            <a:r>
              <a:rPr lang="fa-IR" smtClean="0">
                <a:solidFill>
                  <a:schemeClr val="bg1"/>
                </a:solidFill>
              </a:rPr>
              <a:t>علائم </a:t>
            </a:r>
            <a:r>
              <a:rPr lang="fa-IR">
                <a:solidFill>
                  <a:schemeClr val="bg1"/>
                </a:solidFill>
              </a:rPr>
              <a:t>/ نشانه های شدید</a:t>
            </a:r>
            <a:br>
              <a:rPr lang="fa-IR">
                <a:solidFill>
                  <a:schemeClr val="bg1"/>
                </a:solidFill>
              </a:rPr>
            </a:br>
            <a:r>
              <a:rPr lang="fa-IR">
                <a:solidFill>
                  <a:schemeClr val="bg1"/>
                </a:solidFill>
              </a:rPr>
              <a:t>● گونه های کاندیدا غیر از </a:t>
            </a:r>
            <a:r>
              <a:rPr lang="fa-IR" smtClean="0">
                <a:solidFill>
                  <a:schemeClr val="bg1"/>
                </a:solidFill>
              </a:rPr>
              <a:t>کاندیدا آلبیکنزبه ویژه کاندیدا گلابراتا</a:t>
            </a:r>
            <a:br>
              <a:rPr lang="fa-IR" smtClean="0">
                <a:solidFill>
                  <a:schemeClr val="bg1"/>
                </a:solidFill>
              </a:rPr>
            </a:br>
            <a:r>
              <a:rPr lang="fa-IR" smtClean="0">
                <a:solidFill>
                  <a:schemeClr val="bg1"/>
                </a:solidFill>
              </a:rPr>
              <a:t>بارداری </a:t>
            </a:r>
            <a:r>
              <a:rPr lang="fa-IR">
                <a:solidFill>
                  <a:schemeClr val="bg1"/>
                </a:solidFill>
              </a:rPr>
              <a:t>، دیابت کنترل نشده ، سرکوب سیستم ایمنی ، ناتوانی</a:t>
            </a:r>
            <a:br>
              <a:rPr lang="fa-IR">
                <a:solidFill>
                  <a:schemeClr val="bg1"/>
                </a:solidFill>
              </a:rPr>
            </a:br>
            <a:r>
              <a:rPr lang="fa-IR">
                <a:solidFill>
                  <a:schemeClr val="bg1"/>
                </a:solidFill>
              </a:rPr>
              <a:t>● سابقه کاندیدیازیس ولوواژینال </a:t>
            </a:r>
            <a:r>
              <a:rPr lang="fa-IR" smtClean="0">
                <a:solidFill>
                  <a:schemeClr val="bg1"/>
                </a:solidFill>
              </a:rPr>
              <a:t>راجعه </a:t>
            </a:r>
            <a:r>
              <a:rPr lang="fa-IR">
                <a:solidFill>
                  <a:schemeClr val="bg1"/>
                </a:solidFill>
              </a:rPr>
              <a:t>(≥3 / سال) </a:t>
            </a:r>
            <a:r>
              <a:rPr lang="fa-IR" smtClean="0">
                <a:solidFill>
                  <a:schemeClr val="bg1"/>
                </a:solidFill>
              </a:rPr>
              <a:t>(مراجعه به کاندیدیاز </a:t>
            </a:r>
            <a:r>
              <a:rPr lang="fa-IR">
                <a:solidFill>
                  <a:schemeClr val="bg1"/>
                </a:solidFill>
              </a:rPr>
              <a:t>ولوواژینال مکرر)</a:t>
            </a:r>
            <a:br>
              <a:rPr lang="fa-IR">
                <a:solidFill>
                  <a:schemeClr val="bg1"/>
                </a:solidFill>
              </a:rPr>
            </a:br>
            <a:r>
              <a:rPr lang="fa-IR">
                <a:solidFill>
                  <a:schemeClr val="bg1"/>
                </a:solidFill>
              </a:rPr>
              <a:t>با توجه به راحتی درمان خوراکی ، بسته به شدت عفونت ، ما فلوکونازول (150 میلی گرم خوراکی) را برای دو تا سه دوز متوالی با فاصله 72 ساعت برای درمان عفونت های پیچیده پیشنهاد می </a:t>
            </a:r>
            <a:r>
              <a:rPr lang="fa-IR" smtClean="0">
                <a:solidFill>
                  <a:schemeClr val="bg1"/>
                </a:solidFill>
              </a:rPr>
              <a:t>کنیم.</a:t>
            </a:r>
            <a:r>
              <a:rPr lang="fa-IR">
                <a:solidFill>
                  <a:schemeClr val="bg1"/>
                </a:solidFill>
              </a:rPr>
              <a:t/>
            </a:r>
            <a:br>
              <a:rPr lang="fa-IR">
                <a:solidFill>
                  <a:schemeClr val="bg1"/>
                </a:solidFill>
              </a:rPr>
            </a:br>
            <a:endParaRPr lang="en-GB">
              <a:solidFill>
                <a:schemeClr val="bg1"/>
              </a:solidFill>
            </a:endParaRPr>
          </a:p>
        </p:txBody>
      </p:sp>
    </p:spTree>
    <p:extLst>
      <p:ext uri="{BB962C8B-B14F-4D97-AF65-F5344CB8AC3E}">
        <p14:creationId xmlns:p14="http://schemas.microsoft.com/office/powerpoint/2010/main" val="3440151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5905" y="1711569"/>
            <a:ext cx="9905998" cy="2530841"/>
          </a:xfrm>
        </p:spPr>
        <p:txBody>
          <a:bodyPr>
            <a:normAutofit fontScale="90000"/>
          </a:bodyPr>
          <a:lstStyle/>
          <a:p>
            <a:pPr algn="r" rtl="1"/>
            <a:r>
              <a:rPr lang="fa-IR" sz="4000" smtClean="0">
                <a:solidFill>
                  <a:srgbClr val="C00000"/>
                </a:solidFill>
              </a:rPr>
              <a:t>کاندیدیازیس واژینال (باردار)</a:t>
            </a:r>
            <a:br>
              <a:rPr lang="fa-IR" sz="4000" smtClean="0">
                <a:solidFill>
                  <a:srgbClr val="C00000"/>
                </a:solidFill>
              </a:rPr>
            </a:br>
            <a:r>
              <a:rPr lang="en-GB" smtClean="0">
                <a:solidFill>
                  <a:schemeClr val="bg1"/>
                </a:solidFill>
              </a:rPr>
              <a:t/>
            </a:r>
            <a:br>
              <a:rPr lang="en-GB" smtClean="0">
                <a:solidFill>
                  <a:schemeClr val="bg1"/>
                </a:solidFill>
              </a:rPr>
            </a:br>
            <a:r>
              <a:rPr lang="fa-IR" smtClean="0">
                <a:solidFill>
                  <a:schemeClr val="bg1"/>
                </a:solidFill>
              </a:rPr>
              <a:t>برای </a:t>
            </a:r>
            <a:r>
              <a:rPr lang="fa-IR">
                <a:solidFill>
                  <a:schemeClr val="bg1"/>
                </a:solidFill>
              </a:rPr>
              <a:t>زنان باردار مبتلا به ولووواژینیت کاندیدا ، ما به دلیل خطرات احتمالی با آزول درمانی خوراکی در بارداری ، استفاده از ایمیدازول موضعی (کلوتریمازول یا میکونازول) به مدت هفت روز به جای درمان با آزول خوراکی ، به صورت واژینال پیشنهاد می کنیم.</a:t>
            </a:r>
            <a:br>
              <a:rPr lang="fa-IR">
                <a:solidFill>
                  <a:schemeClr val="bg1"/>
                </a:solidFill>
              </a:rPr>
            </a:br>
            <a:r>
              <a:rPr lang="fa-IR">
                <a:solidFill>
                  <a:schemeClr val="bg1"/>
                </a:solidFill>
              </a:rPr>
              <a:t>درمان زنان باردار در درجه اول برای تسکین علائم نشان داده می شود. کاندیدیازیس واژن با نتایج نامطلوب بارداری همراه نیست. این روش با بیانیه های مرکز کنترل و پیشگیری بیماری های ایالات متحده ، سازمان غذا و داروی ایالات متحده سازگار است.</a:t>
            </a:r>
            <a:br>
              <a:rPr lang="fa-IR">
                <a:solidFill>
                  <a:schemeClr val="bg1"/>
                </a:solidFill>
              </a:rPr>
            </a:br>
            <a:endParaRPr lang="en-GB">
              <a:solidFill>
                <a:schemeClr val="bg1"/>
              </a:solidFill>
            </a:endParaRPr>
          </a:p>
        </p:txBody>
      </p:sp>
    </p:spTree>
    <p:extLst>
      <p:ext uri="{BB962C8B-B14F-4D97-AF65-F5344CB8AC3E}">
        <p14:creationId xmlns:p14="http://schemas.microsoft.com/office/powerpoint/2010/main" val="4526654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4539636"/>
          </a:xfrm>
        </p:spPr>
        <p:txBody>
          <a:bodyPr>
            <a:normAutofit/>
          </a:bodyPr>
          <a:lstStyle/>
          <a:p>
            <a:pPr algn="r" rtl="1"/>
            <a:r>
              <a:rPr lang="fa-IR">
                <a:solidFill>
                  <a:srgbClr val="C00000"/>
                </a:solidFill>
              </a:rPr>
              <a:t>کاندیدیاز ولوواژینال </a:t>
            </a:r>
            <a:r>
              <a:rPr lang="fa-IR" smtClean="0">
                <a:solidFill>
                  <a:srgbClr val="C00000"/>
                </a:solidFill>
              </a:rPr>
              <a:t>راجعه</a:t>
            </a:r>
            <a:r>
              <a:rPr lang="en-GB" smtClean="0">
                <a:solidFill>
                  <a:srgbClr val="C00000"/>
                </a:solidFill>
              </a:rPr>
              <a:t>(RVVC)</a:t>
            </a:r>
            <a:br>
              <a:rPr lang="en-GB" smtClean="0">
                <a:solidFill>
                  <a:srgbClr val="C00000"/>
                </a:solidFill>
              </a:rPr>
            </a:br>
            <a:r>
              <a:rPr lang="fa-IR" smtClean="0">
                <a:solidFill>
                  <a:schemeClr val="bg1"/>
                </a:solidFill>
              </a:rPr>
              <a:t/>
            </a:r>
            <a:br>
              <a:rPr lang="fa-IR" smtClean="0">
                <a:solidFill>
                  <a:schemeClr val="bg1"/>
                </a:solidFill>
              </a:rPr>
            </a:br>
            <a:r>
              <a:rPr lang="fa-IR" smtClean="0">
                <a:solidFill>
                  <a:schemeClr val="bg1"/>
                </a:solidFill>
              </a:rPr>
              <a:t>کاندیدیاز </a:t>
            </a:r>
            <a:r>
              <a:rPr lang="fa-IR">
                <a:solidFill>
                  <a:schemeClr val="bg1"/>
                </a:solidFill>
              </a:rPr>
              <a:t>ولوواژینال </a:t>
            </a:r>
            <a:r>
              <a:rPr lang="fa-IR" smtClean="0">
                <a:solidFill>
                  <a:schemeClr val="bg1"/>
                </a:solidFill>
              </a:rPr>
              <a:t>راجعه</a:t>
            </a:r>
            <a:r>
              <a:rPr lang="en-GB" smtClean="0">
                <a:solidFill>
                  <a:schemeClr val="bg1"/>
                </a:solidFill>
              </a:rPr>
              <a:t> (RVVC</a:t>
            </a:r>
            <a:r>
              <a:rPr lang="en-GB">
                <a:solidFill>
                  <a:schemeClr val="bg1"/>
                </a:solidFill>
              </a:rPr>
              <a:t>) </a:t>
            </a:r>
            <a:r>
              <a:rPr lang="fa-IR">
                <a:solidFill>
                  <a:schemeClr val="bg1"/>
                </a:solidFill>
              </a:rPr>
              <a:t>به عنوان چهار یا چند قسمت از عفونت علامتی در طی یک سال تعریف می </a:t>
            </a:r>
            <a:r>
              <a:rPr lang="fa-IR" smtClean="0">
                <a:solidFill>
                  <a:schemeClr val="bg1"/>
                </a:solidFill>
              </a:rPr>
              <a:t>شود</a:t>
            </a:r>
            <a:r>
              <a:rPr lang="en-GB" smtClean="0">
                <a:solidFill>
                  <a:schemeClr val="bg1"/>
                </a:solidFill>
              </a:rPr>
              <a:t>.</a:t>
            </a:r>
            <a:r>
              <a:rPr lang="fa-IR">
                <a:solidFill>
                  <a:schemeClr val="bg1"/>
                </a:solidFill>
              </a:rPr>
              <a:t/>
            </a:r>
            <a:br>
              <a:rPr lang="fa-IR">
                <a:solidFill>
                  <a:schemeClr val="bg1"/>
                </a:solidFill>
              </a:rPr>
            </a:br>
            <a:r>
              <a:rPr lang="fa-IR">
                <a:solidFill>
                  <a:schemeClr val="bg1"/>
                </a:solidFill>
              </a:rPr>
              <a:t>در زنان غیر باردار شامل القای درمان اولیه با فلوكونازول 150 میلی گرم هر 72 ساعت به مدت سه دوز و به دنبال آن درمان با فلوكونازول یك بار در هفته و به مدت شش ماه </a:t>
            </a:r>
            <a:r>
              <a:rPr lang="fa-IR" smtClean="0">
                <a:solidFill>
                  <a:schemeClr val="bg1"/>
                </a:solidFill>
              </a:rPr>
              <a:t>است</a:t>
            </a:r>
            <a:r>
              <a:rPr lang="en-GB" smtClean="0">
                <a:solidFill>
                  <a:schemeClr val="bg1"/>
                </a:solidFill>
              </a:rPr>
              <a:t>.</a:t>
            </a:r>
            <a:endParaRPr lang="en-GB">
              <a:solidFill>
                <a:schemeClr val="bg1"/>
              </a:solidFill>
            </a:endParaRPr>
          </a:p>
        </p:txBody>
      </p:sp>
    </p:spTree>
    <p:extLst>
      <p:ext uri="{BB962C8B-B14F-4D97-AF65-F5344CB8AC3E}">
        <p14:creationId xmlns:p14="http://schemas.microsoft.com/office/powerpoint/2010/main" val="2628015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385" y="316523"/>
            <a:ext cx="9687534" cy="5017477"/>
          </a:xfrm>
        </p:spPr>
        <p:txBody>
          <a:bodyPr>
            <a:normAutofit/>
          </a:bodyPr>
          <a:lstStyle/>
          <a:p>
            <a:pPr algn="r" rtl="1"/>
            <a:r>
              <a:rPr lang="fa-IR">
                <a:solidFill>
                  <a:srgbClr val="C00000"/>
                </a:solidFill>
              </a:rPr>
              <a:t>تریکومونیازیس (غیر باردار</a:t>
            </a:r>
            <a:r>
              <a:rPr lang="fa-IR" smtClean="0">
                <a:solidFill>
                  <a:srgbClr val="C00000"/>
                </a:solidFill>
              </a:rPr>
              <a:t>)</a:t>
            </a:r>
            <a:br>
              <a:rPr lang="fa-IR" smtClean="0">
                <a:solidFill>
                  <a:srgbClr val="C00000"/>
                </a:solidFill>
              </a:rPr>
            </a:br>
            <a:r>
              <a:rPr lang="fa-IR">
                <a:solidFill>
                  <a:schemeClr val="bg1"/>
                </a:solidFill>
              </a:rPr>
              <a:t/>
            </a:r>
            <a:br>
              <a:rPr lang="fa-IR">
                <a:solidFill>
                  <a:schemeClr val="bg1"/>
                </a:solidFill>
              </a:rPr>
            </a:br>
            <a:r>
              <a:rPr lang="fa-IR">
                <a:solidFill>
                  <a:schemeClr val="bg1"/>
                </a:solidFill>
              </a:rPr>
              <a:t>مترونیدازول داروی انتخابی برای درمان تریکومونیازیس واژن است. رژیم تک دوز (2 گرم از راه خوراکی) و چند دوز (500 میلی گرم دو بار در روز به مدت 7 روز) بسیار موثر هستند و میزان بهبودی آنها در حدود 95٪ است.</a:t>
            </a:r>
            <a:br>
              <a:rPr lang="fa-IR">
                <a:solidFill>
                  <a:schemeClr val="bg1"/>
                </a:solidFill>
              </a:rPr>
            </a:br>
            <a:r>
              <a:rPr lang="fa-IR">
                <a:solidFill>
                  <a:schemeClr val="bg1"/>
                </a:solidFill>
              </a:rPr>
              <a:t>یک رژیم توصیه شده </a:t>
            </a:r>
            <a:r>
              <a:rPr lang="fa-IR" smtClean="0">
                <a:solidFill>
                  <a:schemeClr val="bg1"/>
                </a:solidFill>
              </a:rPr>
              <a:t>دیگر تینیدازول </a:t>
            </a:r>
            <a:r>
              <a:rPr lang="fa-IR">
                <a:solidFill>
                  <a:schemeClr val="bg1"/>
                </a:solidFill>
              </a:rPr>
              <a:t>2 گرم از راه خوراکی در یک دوز </a:t>
            </a:r>
            <a:r>
              <a:rPr lang="fa-IR" smtClean="0">
                <a:solidFill>
                  <a:schemeClr val="bg1"/>
                </a:solidFill>
              </a:rPr>
              <a:t>است</a:t>
            </a:r>
            <a:r>
              <a:rPr lang="fa-IR">
                <a:solidFill>
                  <a:schemeClr val="bg1"/>
                </a:solidFill>
              </a:rPr>
              <a:t>.</a:t>
            </a:r>
            <a:br>
              <a:rPr lang="fa-IR">
                <a:solidFill>
                  <a:schemeClr val="bg1"/>
                </a:solidFill>
              </a:rPr>
            </a:br>
            <a:r>
              <a:rPr lang="fa-IR">
                <a:solidFill>
                  <a:schemeClr val="bg1"/>
                </a:solidFill>
              </a:rPr>
              <a:t>شریک جنسی باید تحت درمان قرار </a:t>
            </a:r>
            <a:r>
              <a:rPr lang="fa-IR" smtClean="0">
                <a:solidFill>
                  <a:schemeClr val="bg1"/>
                </a:solidFill>
              </a:rPr>
              <a:t>گیرد.</a:t>
            </a:r>
            <a:endParaRPr lang="en-GB">
              <a:solidFill>
                <a:schemeClr val="bg1"/>
              </a:solidFill>
            </a:endParaRPr>
          </a:p>
        </p:txBody>
      </p:sp>
    </p:spTree>
    <p:extLst>
      <p:ext uri="{BB962C8B-B14F-4D97-AF65-F5344CB8AC3E}">
        <p14:creationId xmlns:p14="http://schemas.microsoft.com/office/powerpoint/2010/main" val="4267752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443" y="837529"/>
            <a:ext cx="10569942" cy="4613702"/>
          </a:xfrm>
        </p:spPr>
        <p:txBody>
          <a:bodyPr>
            <a:normAutofit fontScale="90000"/>
          </a:bodyPr>
          <a:lstStyle/>
          <a:p>
            <a:pPr algn="r" rtl="1"/>
            <a:r>
              <a:rPr lang="fa-IR" sz="4000">
                <a:solidFill>
                  <a:srgbClr val="C00000"/>
                </a:solidFill>
              </a:rPr>
              <a:t>تریکومونیازیس (غیر باردار</a:t>
            </a:r>
            <a:r>
              <a:rPr lang="fa-IR" sz="4000" smtClean="0">
                <a:solidFill>
                  <a:srgbClr val="C00000"/>
                </a:solidFill>
              </a:rPr>
              <a:t>)</a:t>
            </a:r>
            <a:br>
              <a:rPr lang="fa-IR" sz="4000" smtClean="0">
                <a:solidFill>
                  <a:srgbClr val="C00000"/>
                </a:solidFill>
              </a:rPr>
            </a:br>
            <a:r>
              <a:rPr lang="fa-IR">
                <a:solidFill>
                  <a:schemeClr val="bg1"/>
                </a:solidFill>
              </a:rPr>
              <a:t/>
            </a:r>
            <a:br>
              <a:rPr lang="fa-IR">
                <a:solidFill>
                  <a:schemeClr val="bg1"/>
                </a:solidFill>
              </a:rPr>
            </a:br>
            <a:r>
              <a:rPr lang="fa-IR">
                <a:solidFill>
                  <a:schemeClr val="bg1"/>
                </a:solidFill>
              </a:rPr>
              <a:t>زنانی که به درمان اولیه پاسخ نمی دهند ، باید مجدداً با مترونیدازول ، 500 میلی گرم ، دو بار در روز و به مدت 7 روز تحت درمان قرار گیرند. اگر درمان مکرر </a:t>
            </a:r>
            <a:r>
              <a:rPr lang="fa-IR" smtClean="0">
                <a:solidFill>
                  <a:schemeClr val="bg1"/>
                </a:solidFill>
              </a:rPr>
              <a:t>موثر </a:t>
            </a:r>
            <a:r>
              <a:rPr lang="fa-IR">
                <a:solidFill>
                  <a:schemeClr val="bg1"/>
                </a:solidFill>
              </a:rPr>
              <a:t>نباشد ، بیمار باید با یک دوز مترونیدازول 2 گرم در روز یک بار به مدت 5 روز یا تینیدازول ، 2 گرم در یک دوز واحد به مدت 5 روز تحت درمان قرار گیرد.</a:t>
            </a:r>
            <a:br>
              <a:rPr lang="fa-IR">
                <a:solidFill>
                  <a:schemeClr val="bg1"/>
                </a:solidFill>
              </a:rPr>
            </a:br>
            <a:r>
              <a:rPr lang="fa-IR">
                <a:solidFill>
                  <a:schemeClr val="bg1"/>
                </a:solidFill>
              </a:rPr>
              <a:t>بیمارانی که به درمان مکرر با مترونیدازول یا تینیدازول پاسخ نمی دهند و احتمال عفونت مجدد برای آنها منتفی است باید برای مشاوره تخصصی ارجاع شوند. در این موارد نسوز غیر معمول ، بخش مهمی از مدیریت ، به دست آوردن فرهنگ انگل برای تعیین حساسیت آن به مترونیدازول و تینیدازول است.</a:t>
            </a:r>
            <a:br>
              <a:rPr lang="fa-IR">
                <a:solidFill>
                  <a:schemeClr val="bg1"/>
                </a:solidFill>
              </a:rPr>
            </a:br>
            <a:endParaRPr lang="en-GB">
              <a:solidFill>
                <a:schemeClr val="bg1"/>
              </a:solidFill>
            </a:endParaRPr>
          </a:p>
        </p:txBody>
      </p:sp>
    </p:spTree>
    <p:extLst>
      <p:ext uri="{BB962C8B-B14F-4D97-AF65-F5344CB8AC3E}">
        <p14:creationId xmlns:p14="http://schemas.microsoft.com/office/powerpoint/2010/main" val="2604440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1" y="164123"/>
            <a:ext cx="10531596" cy="3974122"/>
          </a:xfrm>
        </p:spPr>
        <p:txBody>
          <a:bodyPr>
            <a:normAutofit/>
          </a:bodyPr>
          <a:lstStyle/>
          <a:p>
            <a:pPr algn="r" rtl="1"/>
            <a:r>
              <a:rPr lang="fa-IR" smtClean="0">
                <a:solidFill>
                  <a:schemeClr val="bg1"/>
                </a:solidFill>
              </a:rPr>
              <a:t/>
            </a:r>
            <a:br>
              <a:rPr lang="fa-IR" smtClean="0">
                <a:solidFill>
                  <a:schemeClr val="bg1"/>
                </a:solidFill>
              </a:rPr>
            </a:br>
            <a:r>
              <a:rPr lang="fa-IR" smtClean="0">
                <a:solidFill>
                  <a:srgbClr val="C00000"/>
                </a:solidFill>
              </a:rPr>
              <a:t>تریکومونیازیس </a:t>
            </a:r>
            <a:r>
              <a:rPr lang="fa-IR">
                <a:solidFill>
                  <a:srgbClr val="C00000"/>
                </a:solidFill>
              </a:rPr>
              <a:t>(غیر باردار</a:t>
            </a:r>
            <a:r>
              <a:rPr lang="fa-IR" smtClean="0">
                <a:solidFill>
                  <a:srgbClr val="C00000"/>
                </a:solidFill>
              </a:rPr>
              <a:t>)</a:t>
            </a:r>
            <a:br>
              <a:rPr lang="fa-IR" smtClean="0">
                <a:solidFill>
                  <a:srgbClr val="C00000"/>
                </a:solidFill>
              </a:rPr>
            </a:br>
            <a:r>
              <a:rPr lang="fa-IR">
                <a:solidFill>
                  <a:schemeClr val="bg1"/>
                </a:solidFill>
              </a:rPr>
              <a:t/>
            </a:r>
            <a:br>
              <a:rPr lang="fa-IR">
                <a:solidFill>
                  <a:schemeClr val="bg1"/>
                </a:solidFill>
              </a:rPr>
            </a:br>
            <a:r>
              <a:rPr lang="fa-IR">
                <a:solidFill>
                  <a:schemeClr val="bg1"/>
                </a:solidFill>
              </a:rPr>
              <a:t>آزمایش </a:t>
            </a:r>
            <a:r>
              <a:rPr lang="fa-IR" smtClean="0">
                <a:solidFill>
                  <a:schemeClr val="bg1"/>
                </a:solidFill>
              </a:rPr>
              <a:t>مجدد</a:t>
            </a:r>
            <a:r>
              <a:rPr lang="en-GB" smtClean="0">
                <a:solidFill>
                  <a:schemeClr val="bg1"/>
                </a:solidFill>
              </a:rPr>
              <a:t> </a:t>
            </a:r>
            <a:r>
              <a:rPr lang="fa-IR">
                <a:solidFill>
                  <a:schemeClr val="bg1"/>
                </a:solidFill>
              </a:rPr>
              <a:t>به دلیل سرعت بالای عفونت مجدد طی 3 ماه پس از درمان اولیه توصیه می شود.</a:t>
            </a:r>
            <a:br>
              <a:rPr lang="fa-IR">
                <a:solidFill>
                  <a:schemeClr val="bg1"/>
                </a:solidFill>
              </a:rPr>
            </a:br>
            <a:r>
              <a:rPr lang="fa-IR">
                <a:solidFill>
                  <a:schemeClr val="bg1"/>
                </a:solidFill>
              </a:rPr>
              <a:t>از </a:t>
            </a:r>
            <a:r>
              <a:rPr lang="fa-IR">
                <a:solidFill>
                  <a:schemeClr val="accent2">
                    <a:lumMod val="50000"/>
                  </a:schemeClr>
                </a:solidFill>
              </a:rPr>
              <a:t>ژل مترونیدازول </a:t>
            </a:r>
            <a:r>
              <a:rPr lang="fa-IR">
                <a:solidFill>
                  <a:schemeClr val="bg1"/>
                </a:solidFill>
              </a:rPr>
              <a:t>نباید برای درمان تریکومونیازیس واژن استفاده شود.</a:t>
            </a:r>
            <a:endParaRPr lang="en-GB">
              <a:solidFill>
                <a:schemeClr val="bg1"/>
              </a:solidFill>
            </a:endParaRPr>
          </a:p>
        </p:txBody>
      </p:sp>
    </p:spTree>
    <p:extLst>
      <p:ext uri="{BB962C8B-B14F-4D97-AF65-F5344CB8AC3E}">
        <p14:creationId xmlns:p14="http://schemas.microsoft.com/office/powerpoint/2010/main" val="173105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954" y="480646"/>
            <a:ext cx="10374923" cy="4138245"/>
          </a:xfrm>
        </p:spPr>
        <p:txBody>
          <a:bodyPr>
            <a:normAutofit fontScale="90000"/>
          </a:bodyPr>
          <a:lstStyle/>
          <a:p>
            <a:pPr algn="r" rtl="1"/>
            <a:r>
              <a:rPr lang="fa-IR" sz="4000">
                <a:solidFill>
                  <a:srgbClr val="C00000"/>
                </a:solidFill>
              </a:rPr>
              <a:t/>
            </a:r>
            <a:br>
              <a:rPr lang="fa-IR" sz="4000">
                <a:solidFill>
                  <a:srgbClr val="C00000"/>
                </a:solidFill>
              </a:rPr>
            </a:br>
            <a:r>
              <a:rPr lang="fa-IR" sz="4000">
                <a:solidFill>
                  <a:srgbClr val="C00000"/>
                </a:solidFill>
              </a:rPr>
              <a:t>تریکومونیازیس </a:t>
            </a:r>
            <a:r>
              <a:rPr lang="fa-IR" sz="4000" smtClean="0">
                <a:solidFill>
                  <a:srgbClr val="C00000"/>
                </a:solidFill>
              </a:rPr>
              <a:t>( باردار)</a:t>
            </a:r>
            <a:r>
              <a:rPr lang="fa-IR" sz="4000">
                <a:solidFill>
                  <a:srgbClr val="C00000"/>
                </a:solidFill>
              </a:rPr>
              <a:t/>
            </a:r>
            <a:br>
              <a:rPr lang="fa-IR" sz="4000">
                <a:solidFill>
                  <a:srgbClr val="C00000"/>
                </a:solidFill>
              </a:rPr>
            </a:br>
            <a:r>
              <a:rPr lang="fa-IR" smtClean="0">
                <a:solidFill>
                  <a:schemeClr val="bg1"/>
                </a:solidFill>
              </a:rPr>
              <a:t>مترونیدازول </a:t>
            </a:r>
            <a:r>
              <a:rPr lang="fa-IR">
                <a:solidFill>
                  <a:schemeClr val="bg1"/>
                </a:solidFill>
              </a:rPr>
              <a:t>500 میلی گرم خوراکی دو بار در روز و به مدت هفت روز درمان ارجح برای افراد باردار است. در حالی که هر دو رژیم یک و چند دوز قابل قبول است ، ما رژیم تک دوز را برای افراد بارداری که قادر به گذراندن هفت روز درمان نیستند یا درمان یک دوز را ترجیح می دهند ، برای خود محفوظ می دانیم.</a:t>
            </a:r>
            <a:br>
              <a:rPr lang="fa-IR">
                <a:solidFill>
                  <a:schemeClr val="bg1"/>
                </a:solidFill>
              </a:rPr>
            </a:br>
            <a:r>
              <a:rPr lang="fa-IR">
                <a:solidFill>
                  <a:schemeClr val="bg1"/>
                </a:solidFill>
              </a:rPr>
              <a:t>اطلاعات محدودی در مورد ایمنی تینیدازول در بارداری وجود دارد. بنابراین ، ما از استفاده از آن به ویژه در سه ماهه اول جلوگیری می کنیم. اگرچه کرم کلوتریمازول 1٪ که از طریق واژن وارد می شود اغلب منجر به تسکین علامت می شود ، اما ارگانیسم ها را ریشه کن نمی کند و بنابراین توصیه نمی شود. به همین دلایل ، مترونیدازول درمانی خوراکی ترجیح داده می شود.</a:t>
            </a:r>
            <a:endParaRPr lang="en-GB">
              <a:solidFill>
                <a:schemeClr val="bg1"/>
              </a:solidFill>
            </a:endParaRPr>
          </a:p>
        </p:txBody>
      </p:sp>
    </p:spTree>
    <p:extLst>
      <p:ext uri="{BB962C8B-B14F-4D97-AF65-F5344CB8AC3E}">
        <p14:creationId xmlns:p14="http://schemas.microsoft.com/office/powerpoint/2010/main" val="3086310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227" y="1148861"/>
            <a:ext cx="10523049" cy="2788750"/>
          </a:xfrm>
        </p:spPr>
        <p:txBody>
          <a:bodyPr>
            <a:normAutofit/>
          </a:bodyPr>
          <a:lstStyle/>
          <a:p>
            <a:pPr algn="r" rtl="1"/>
            <a:r>
              <a:rPr lang="fa-IR">
                <a:solidFill>
                  <a:srgbClr val="C00000"/>
                </a:solidFill>
              </a:rPr>
              <a:t>تریکومونیازیس (شیردهی</a:t>
            </a:r>
            <a:r>
              <a:rPr lang="fa-IR" smtClean="0">
                <a:solidFill>
                  <a:srgbClr val="C00000"/>
                </a:solidFill>
              </a:rPr>
              <a:t>)</a:t>
            </a:r>
            <a:br>
              <a:rPr lang="fa-IR" smtClean="0">
                <a:solidFill>
                  <a:srgbClr val="C00000"/>
                </a:solidFill>
              </a:rPr>
            </a:br>
            <a:r>
              <a:rPr lang="fa-IR">
                <a:solidFill>
                  <a:schemeClr val="bg1"/>
                </a:solidFill>
              </a:rPr>
              <a:t/>
            </a:r>
            <a:br>
              <a:rPr lang="fa-IR">
                <a:solidFill>
                  <a:schemeClr val="bg1"/>
                </a:solidFill>
              </a:rPr>
            </a:br>
            <a:r>
              <a:rPr lang="fa-IR">
                <a:solidFill>
                  <a:schemeClr val="bg1"/>
                </a:solidFill>
              </a:rPr>
              <a:t>ما افراد شیرده را با مترونیدازول 500 میلی گرم خوراکی دو بار در روز و به مدت هفت روز درمان می کنیم.</a:t>
            </a:r>
            <a:endParaRPr lang="en-GB">
              <a:solidFill>
                <a:schemeClr val="bg1"/>
              </a:solidFill>
            </a:endParaRPr>
          </a:p>
        </p:txBody>
      </p:sp>
    </p:spTree>
    <p:extLst>
      <p:ext uri="{BB962C8B-B14F-4D97-AF65-F5344CB8AC3E}">
        <p14:creationId xmlns:p14="http://schemas.microsoft.com/office/powerpoint/2010/main" val="31774442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829" y="281354"/>
            <a:ext cx="10558218" cy="5495440"/>
          </a:xfrm>
        </p:spPr>
        <p:txBody>
          <a:bodyPr>
            <a:normAutofit fontScale="90000"/>
          </a:bodyPr>
          <a:lstStyle/>
          <a:p>
            <a:pPr algn="r" rtl="1"/>
            <a:r>
              <a:rPr lang="fa-IR" sz="4000" smtClean="0">
                <a:solidFill>
                  <a:srgbClr val="C00000"/>
                </a:solidFill>
              </a:rPr>
              <a:t>سرویسیت</a:t>
            </a:r>
            <a:br>
              <a:rPr lang="fa-IR" sz="4000" smtClean="0">
                <a:solidFill>
                  <a:srgbClr val="C00000"/>
                </a:solidFill>
              </a:rPr>
            </a:br>
            <a:r>
              <a:rPr lang="fa-IR" smtClean="0">
                <a:solidFill>
                  <a:schemeClr val="bg1"/>
                </a:solidFill>
              </a:rPr>
              <a:t/>
            </a:r>
            <a:br>
              <a:rPr lang="fa-IR" smtClean="0">
                <a:solidFill>
                  <a:schemeClr val="bg1"/>
                </a:solidFill>
              </a:rPr>
            </a:br>
            <a:r>
              <a:rPr lang="fa-IR" smtClean="0">
                <a:solidFill>
                  <a:schemeClr val="bg1"/>
                </a:solidFill>
              </a:rPr>
              <a:t>سرویسیت به </a:t>
            </a:r>
            <a:r>
              <a:rPr lang="fa-IR">
                <a:solidFill>
                  <a:schemeClr val="bg1"/>
                </a:solidFill>
              </a:rPr>
              <a:t>التهاب </a:t>
            </a:r>
            <a:r>
              <a:rPr lang="fa-IR" smtClean="0">
                <a:solidFill>
                  <a:schemeClr val="bg1"/>
                </a:solidFill>
              </a:rPr>
              <a:t>دهانه </a:t>
            </a:r>
            <a:r>
              <a:rPr lang="fa-IR">
                <a:solidFill>
                  <a:schemeClr val="bg1"/>
                </a:solidFill>
              </a:rPr>
              <a:t>رحم اشاره دارد. التهاب در درجه اول سلولهای اپیتلیال </a:t>
            </a:r>
            <a:r>
              <a:rPr lang="fa-IR" smtClean="0">
                <a:solidFill>
                  <a:schemeClr val="bg1"/>
                </a:solidFill>
              </a:rPr>
              <a:t>غدد اندوسرویکال را </a:t>
            </a:r>
            <a:r>
              <a:rPr lang="fa-IR">
                <a:solidFill>
                  <a:schemeClr val="bg1"/>
                </a:solidFill>
              </a:rPr>
              <a:t>تحت تأثیر قرار می دهد اما همچنین می تواند اپیتلیوم سنگفرشی </a:t>
            </a:r>
            <a:r>
              <a:rPr lang="fa-IR" smtClean="0">
                <a:solidFill>
                  <a:schemeClr val="bg1"/>
                </a:solidFill>
              </a:rPr>
              <a:t>خارج </a:t>
            </a:r>
            <a:r>
              <a:rPr lang="fa-IR">
                <a:solidFill>
                  <a:schemeClr val="bg1"/>
                </a:solidFill>
              </a:rPr>
              <a:t>رحمی را </a:t>
            </a:r>
            <a:r>
              <a:rPr lang="fa-IR" smtClean="0">
                <a:solidFill>
                  <a:schemeClr val="bg1"/>
                </a:solidFill>
              </a:rPr>
              <a:t>نیز تحت </a:t>
            </a:r>
            <a:r>
              <a:rPr lang="fa-IR">
                <a:solidFill>
                  <a:schemeClr val="bg1"/>
                </a:solidFill>
              </a:rPr>
              <a:t>تأثیر قرار </a:t>
            </a:r>
            <a:r>
              <a:rPr lang="fa-IR" smtClean="0">
                <a:solidFill>
                  <a:schemeClr val="bg1"/>
                </a:solidFill>
              </a:rPr>
              <a:t>دهد.</a:t>
            </a:r>
            <a:br>
              <a:rPr lang="fa-IR" smtClean="0">
                <a:solidFill>
                  <a:schemeClr val="bg1"/>
                </a:solidFill>
              </a:rPr>
            </a:br>
            <a:r>
              <a:rPr lang="fa-IR" smtClean="0">
                <a:solidFill>
                  <a:schemeClr val="bg1"/>
                </a:solidFill>
              </a:rPr>
              <a:t>کلامیدیا تراکوماتیس و نایسریا گنوره رایج </a:t>
            </a:r>
            <a:r>
              <a:rPr lang="fa-IR">
                <a:solidFill>
                  <a:schemeClr val="bg1"/>
                </a:solidFill>
              </a:rPr>
              <a:t>ترین ارگانیسم های شناسایی شده هستند ، حتی اگر تنها نسبت </a:t>
            </a:r>
            <a:r>
              <a:rPr lang="fa-IR" smtClean="0">
                <a:solidFill>
                  <a:schemeClr val="bg1"/>
                </a:solidFill>
              </a:rPr>
              <a:t> </a:t>
            </a:r>
            <a:r>
              <a:rPr lang="fa-IR">
                <a:solidFill>
                  <a:schemeClr val="bg1"/>
                </a:solidFill>
              </a:rPr>
              <a:t>کمی </a:t>
            </a:r>
            <a:r>
              <a:rPr lang="fa-IR" smtClean="0">
                <a:solidFill>
                  <a:schemeClr val="bg1"/>
                </a:solidFill>
              </a:rPr>
              <a:t>از زنان </a:t>
            </a:r>
            <a:r>
              <a:rPr lang="fa-IR">
                <a:solidFill>
                  <a:schemeClr val="bg1"/>
                </a:solidFill>
              </a:rPr>
              <a:t>مبتلا به این عفونت ها </a:t>
            </a:r>
            <a:r>
              <a:rPr lang="fa-IR" smtClean="0">
                <a:solidFill>
                  <a:schemeClr val="bg1"/>
                </a:solidFill>
              </a:rPr>
              <a:t>به سرویسیت مبتلا </a:t>
            </a:r>
            <a:r>
              <a:rPr lang="fa-IR">
                <a:solidFill>
                  <a:schemeClr val="bg1"/>
                </a:solidFill>
              </a:rPr>
              <a:t>شوند.</a:t>
            </a:r>
            <a:br>
              <a:rPr lang="fa-IR">
                <a:solidFill>
                  <a:schemeClr val="bg1"/>
                </a:solidFill>
              </a:rPr>
            </a:br>
            <a:r>
              <a:rPr lang="fa-IR" smtClean="0">
                <a:solidFill>
                  <a:schemeClr val="bg1"/>
                </a:solidFill>
              </a:rPr>
              <a:t>سرویسیت کلامیدیا </a:t>
            </a:r>
            <a:r>
              <a:rPr lang="fa-IR">
                <a:solidFill>
                  <a:schemeClr val="bg1"/>
                </a:solidFill>
              </a:rPr>
              <a:t>بیشتر از گونوکوک اتفاق می افتد و هر دو در درجه اول اپیتلیوم </a:t>
            </a:r>
            <a:r>
              <a:rPr lang="fa-IR" smtClean="0">
                <a:solidFill>
                  <a:schemeClr val="bg1"/>
                </a:solidFill>
              </a:rPr>
              <a:t>آندوسرویکس </a:t>
            </a:r>
            <a:r>
              <a:rPr lang="fa-IR">
                <a:solidFill>
                  <a:schemeClr val="bg1"/>
                </a:solidFill>
              </a:rPr>
              <a:t>را تحت تأثیر قرار می دهند.</a:t>
            </a:r>
            <a:br>
              <a:rPr lang="fa-IR">
                <a:solidFill>
                  <a:schemeClr val="bg1"/>
                </a:solidFill>
              </a:rPr>
            </a:br>
            <a:endParaRPr lang="en-GB">
              <a:solidFill>
                <a:schemeClr val="bg1"/>
              </a:solidFill>
            </a:endParaRPr>
          </a:p>
        </p:txBody>
      </p:sp>
    </p:spTree>
    <p:extLst>
      <p:ext uri="{BB962C8B-B14F-4D97-AF65-F5344CB8AC3E}">
        <p14:creationId xmlns:p14="http://schemas.microsoft.com/office/powerpoint/2010/main" val="7156431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0704" y="0"/>
            <a:ext cx="10042403" cy="5474677"/>
          </a:xfrm>
        </p:spPr>
        <p:txBody>
          <a:bodyPr>
            <a:normAutofit/>
          </a:bodyPr>
          <a:lstStyle/>
          <a:p>
            <a:pPr algn="r" rtl="1"/>
            <a:r>
              <a:rPr lang="fa-IR" sz="4000">
                <a:solidFill>
                  <a:srgbClr val="C00000"/>
                </a:solidFill>
              </a:rPr>
              <a:t>تظاهرات </a:t>
            </a:r>
            <a:r>
              <a:rPr lang="fa-IR" sz="4000" smtClean="0">
                <a:solidFill>
                  <a:srgbClr val="C00000"/>
                </a:solidFill>
              </a:rPr>
              <a:t>بالینی</a:t>
            </a:r>
            <a:br>
              <a:rPr lang="fa-IR" sz="4000" smtClean="0">
                <a:solidFill>
                  <a:srgbClr val="C00000"/>
                </a:solidFill>
              </a:rPr>
            </a:br>
            <a:r>
              <a:rPr lang="fa-IR">
                <a:solidFill>
                  <a:schemeClr val="bg1"/>
                </a:solidFill>
              </a:rPr>
              <a:t/>
            </a:r>
            <a:br>
              <a:rPr lang="fa-IR">
                <a:solidFill>
                  <a:schemeClr val="bg1"/>
                </a:solidFill>
              </a:rPr>
            </a:br>
            <a:r>
              <a:rPr lang="fa-IR">
                <a:solidFill>
                  <a:schemeClr val="bg1"/>
                </a:solidFill>
              </a:rPr>
              <a:t>علائم اغلب غیر اختصاصی هستند. همه زنان</a:t>
            </a:r>
            <a:r>
              <a:rPr lang="fa-IR" smtClean="0">
                <a:solidFill>
                  <a:schemeClr val="bg1"/>
                </a:solidFill>
              </a:rPr>
              <a:t>:</a:t>
            </a:r>
            <a:r>
              <a:rPr lang="fa-IR">
                <a:solidFill>
                  <a:schemeClr val="bg1"/>
                </a:solidFill>
              </a:rPr>
              <a:t/>
            </a:r>
            <a:br>
              <a:rPr lang="fa-IR">
                <a:solidFill>
                  <a:schemeClr val="bg1"/>
                </a:solidFill>
              </a:rPr>
            </a:br>
            <a:r>
              <a:rPr lang="fa-IR" sz="2700" smtClean="0">
                <a:solidFill>
                  <a:schemeClr val="bg1"/>
                </a:solidFill>
              </a:rPr>
              <a:t>ترشحات </a:t>
            </a:r>
            <a:r>
              <a:rPr lang="fa-IR" sz="2700">
                <a:solidFill>
                  <a:schemeClr val="bg1"/>
                </a:solidFill>
              </a:rPr>
              <a:t>واژن چرکی یا </a:t>
            </a:r>
            <a:r>
              <a:rPr lang="fa-IR" sz="2700" smtClean="0">
                <a:solidFill>
                  <a:schemeClr val="bg1"/>
                </a:solidFill>
              </a:rPr>
              <a:t>چرکی مخاطی </a:t>
            </a:r>
            <a:r>
              <a:rPr lang="fa-IR" sz="2700">
                <a:solidFill>
                  <a:schemeClr val="bg1"/>
                </a:solidFill>
              </a:rPr>
              <a:t>(زرد) یا</a:t>
            </a:r>
            <a:br>
              <a:rPr lang="fa-IR" sz="2700">
                <a:solidFill>
                  <a:schemeClr val="bg1"/>
                </a:solidFill>
              </a:rPr>
            </a:br>
            <a:r>
              <a:rPr lang="fa-IR" sz="2700">
                <a:solidFill>
                  <a:schemeClr val="bg1"/>
                </a:solidFill>
              </a:rPr>
              <a:t>خونریزی </a:t>
            </a:r>
            <a:r>
              <a:rPr lang="fa-IR" sz="2700" smtClean="0">
                <a:solidFill>
                  <a:schemeClr val="bg1"/>
                </a:solidFill>
              </a:rPr>
              <a:t>بین قاعدگی ها </a:t>
            </a:r>
            <a:r>
              <a:rPr lang="fa-IR" sz="2700">
                <a:solidFill>
                  <a:schemeClr val="bg1"/>
                </a:solidFill>
              </a:rPr>
              <a:t>یا بعد از </a:t>
            </a:r>
            <a:r>
              <a:rPr lang="fa-IR" sz="2700" smtClean="0">
                <a:solidFill>
                  <a:schemeClr val="bg1"/>
                </a:solidFill>
              </a:rPr>
              <a:t>ارتباط جنسی</a:t>
            </a:r>
            <a:r>
              <a:rPr lang="fa-IR" smtClean="0">
                <a:solidFill>
                  <a:schemeClr val="bg1"/>
                </a:solidFill>
              </a:rPr>
              <a:t/>
            </a:r>
            <a:br>
              <a:rPr lang="fa-IR" smtClean="0">
                <a:solidFill>
                  <a:schemeClr val="bg1"/>
                </a:solidFill>
              </a:rPr>
            </a:br>
            <a:r>
              <a:rPr lang="fa-IR">
                <a:solidFill>
                  <a:schemeClr val="bg1"/>
                </a:solidFill>
              </a:rPr>
              <a:t/>
            </a:r>
            <a:br>
              <a:rPr lang="fa-IR">
                <a:solidFill>
                  <a:schemeClr val="bg1"/>
                </a:solidFill>
              </a:rPr>
            </a:br>
            <a:r>
              <a:rPr lang="fa-IR">
                <a:solidFill>
                  <a:schemeClr val="bg1"/>
                </a:solidFill>
              </a:rPr>
              <a:t>بعضی از خانمها یک یا چند مورد زیر را نیز دارند:</a:t>
            </a:r>
            <a:br>
              <a:rPr lang="fa-IR">
                <a:solidFill>
                  <a:schemeClr val="bg1"/>
                </a:solidFill>
              </a:rPr>
            </a:br>
            <a:r>
              <a:rPr lang="fa-IR" smtClean="0">
                <a:solidFill>
                  <a:schemeClr val="bg1"/>
                </a:solidFill>
              </a:rPr>
              <a:t> </a:t>
            </a:r>
            <a:r>
              <a:rPr lang="fa-IR" sz="2700" smtClean="0">
                <a:solidFill>
                  <a:schemeClr val="bg1"/>
                </a:solidFill>
              </a:rPr>
              <a:t>سوزش ادراری ، </a:t>
            </a:r>
            <a:r>
              <a:rPr lang="fa-IR" sz="2700">
                <a:solidFill>
                  <a:schemeClr val="bg1"/>
                </a:solidFill>
              </a:rPr>
              <a:t>تکرر ادرار</a:t>
            </a:r>
            <a:br>
              <a:rPr lang="fa-IR" sz="2700">
                <a:solidFill>
                  <a:schemeClr val="bg1"/>
                </a:solidFill>
              </a:rPr>
            </a:br>
            <a:r>
              <a:rPr lang="fa-IR" sz="2700" smtClean="0">
                <a:solidFill>
                  <a:schemeClr val="bg1"/>
                </a:solidFill>
              </a:rPr>
              <a:t>دیسپارونیا</a:t>
            </a:r>
            <a:r>
              <a:rPr lang="fa-IR" sz="2700">
                <a:solidFill>
                  <a:schemeClr val="bg1"/>
                </a:solidFill>
              </a:rPr>
              <a:t/>
            </a:r>
            <a:br>
              <a:rPr lang="fa-IR" sz="2700">
                <a:solidFill>
                  <a:schemeClr val="bg1"/>
                </a:solidFill>
              </a:rPr>
            </a:br>
            <a:r>
              <a:rPr lang="fa-IR" sz="2700" smtClean="0">
                <a:solidFill>
                  <a:schemeClr val="bg1"/>
                </a:solidFill>
              </a:rPr>
              <a:t>تحریک </a:t>
            </a:r>
            <a:r>
              <a:rPr lang="fa-IR" sz="2700">
                <a:solidFill>
                  <a:schemeClr val="bg1"/>
                </a:solidFill>
              </a:rPr>
              <a:t>ولووواژینال</a:t>
            </a:r>
            <a:r>
              <a:rPr lang="fa-IR">
                <a:solidFill>
                  <a:schemeClr val="bg1"/>
                </a:solidFill>
              </a:rPr>
              <a:t/>
            </a:r>
            <a:br>
              <a:rPr lang="fa-IR">
                <a:solidFill>
                  <a:schemeClr val="bg1"/>
                </a:solidFill>
              </a:rPr>
            </a:br>
            <a:r>
              <a:rPr lang="fa-IR" sz="3100">
                <a:solidFill>
                  <a:schemeClr val="bg1"/>
                </a:solidFill>
              </a:rPr>
              <a:t>علائم ادراری به طور کلی به علت اورتریت همزمان </a:t>
            </a:r>
            <a:r>
              <a:rPr lang="fa-IR" sz="3100" smtClean="0">
                <a:solidFill>
                  <a:schemeClr val="bg1"/>
                </a:solidFill>
              </a:rPr>
              <a:t>است</a:t>
            </a:r>
            <a:r>
              <a:rPr lang="fa-IR" smtClean="0">
                <a:solidFill>
                  <a:schemeClr val="bg1"/>
                </a:solidFill>
              </a:rPr>
              <a:t>.</a:t>
            </a:r>
            <a:endParaRPr lang="en-GB">
              <a:solidFill>
                <a:schemeClr val="bg1"/>
              </a:solidFill>
            </a:endParaRPr>
          </a:p>
        </p:txBody>
      </p:sp>
    </p:spTree>
    <p:extLst>
      <p:ext uri="{BB962C8B-B14F-4D97-AF65-F5344CB8AC3E}">
        <p14:creationId xmlns:p14="http://schemas.microsoft.com/office/powerpoint/2010/main" val="2875236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422032"/>
            <a:ext cx="9905998" cy="1557826"/>
          </a:xfrm>
        </p:spPr>
        <p:txBody>
          <a:bodyPr>
            <a:normAutofit/>
          </a:bodyPr>
          <a:lstStyle/>
          <a:p>
            <a:pPr algn="r" rtl="1"/>
            <a:r>
              <a:rPr lang="fa-IR" sz="4000" b="1">
                <a:solidFill>
                  <a:srgbClr val="C00000"/>
                </a:solidFill>
              </a:rPr>
              <a:t>تظاهرات بیماری</a:t>
            </a:r>
            <a:r>
              <a:rPr lang="fa-IR" sz="4000" b="1" smtClean="0">
                <a:solidFill>
                  <a:srgbClr val="C00000"/>
                </a:solidFill>
              </a:rPr>
              <a:t>:</a:t>
            </a:r>
            <a:r>
              <a:rPr lang="fa-IR">
                <a:solidFill>
                  <a:schemeClr val="bg1"/>
                </a:solidFill>
              </a:rPr>
              <a:t/>
            </a:r>
            <a:br>
              <a:rPr lang="fa-IR">
                <a:solidFill>
                  <a:schemeClr val="bg1"/>
                </a:solidFill>
              </a:rPr>
            </a:br>
            <a:r>
              <a:rPr lang="fa-IR" sz="3100">
                <a:solidFill>
                  <a:schemeClr val="bg1"/>
                </a:solidFill>
              </a:rPr>
              <a:t>زنان مبتلا به واژینیت به طور معمول با یک یا چند مورد از علائم ولوواژینال غیر اختصاصی زیر مواجه می شوند:</a:t>
            </a:r>
            <a:endParaRPr lang="en-GB" sz="3100">
              <a:solidFill>
                <a:schemeClr val="bg1"/>
              </a:solidFill>
            </a:endParaRPr>
          </a:p>
        </p:txBody>
      </p:sp>
      <p:sp>
        <p:nvSpPr>
          <p:cNvPr id="3" name="Content Placeholder 2"/>
          <p:cNvSpPr>
            <a:spLocks noGrp="1"/>
          </p:cNvSpPr>
          <p:nvPr>
            <p:ph idx="1"/>
          </p:nvPr>
        </p:nvSpPr>
        <p:spPr>
          <a:xfrm>
            <a:off x="1141412" y="2097088"/>
            <a:ext cx="9905999" cy="3694113"/>
          </a:xfrm>
        </p:spPr>
        <p:txBody>
          <a:bodyPr>
            <a:normAutofit fontScale="92500" lnSpcReduction="20000"/>
          </a:bodyPr>
          <a:lstStyle/>
          <a:p>
            <a:pPr algn="r" rtl="1"/>
            <a:r>
              <a:rPr lang="fa-IR" smtClean="0">
                <a:solidFill>
                  <a:schemeClr val="bg1"/>
                </a:solidFill>
              </a:rPr>
              <a:t> </a:t>
            </a:r>
            <a:r>
              <a:rPr lang="fa-IR">
                <a:solidFill>
                  <a:schemeClr val="bg1"/>
                </a:solidFill>
              </a:rPr>
              <a:t>تغییر در حجم ، رنگ یا بوی ترشحات واژن</a:t>
            </a:r>
          </a:p>
          <a:p>
            <a:pPr algn="r" rtl="1"/>
            <a:r>
              <a:rPr lang="fa-IR" smtClean="0">
                <a:solidFill>
                  <a:schemeClr val="bg1"/>
                </a:solidFill>
              </a:rPr>
              <a:t> </a:t>
            </a:r>
            <a:r>
              <a:rPr lang="fa-IR">
                <a:solidFill>
                  <a:schemeClr val="bg1"/>
                </a:solidFill>
              </a:rPr>
              <a:t>خارش</a:t>
            </a:r>
          </a:p>
          <a:p>
            <a:pPr algn="r" rtl="1"/>
            <a:r>
              <a:rPr lang="fa-IR" smtClean="0">
                <a:solidFill>
                  <a:schemeClr val="bg1"/>
                </a:solidFill>
              </a:rPr>
              <a:t>سوزش</a:t>
            </a:r>
            <a:endParaRPr lang="fa-IR">
              <a:solidFill>
                <a:schemeClr val="bg1"/>
              </a:solidFill>
            </a:endParaRPr>
          </a:p>
          <a:p>
            <a:pPr algn="r" rtl="1"/>
            <a:r>
              <a:rPr lang="fa-IR" smtClean="0">
                <a:solidFill>
                  <a:schemeClr val="bg1"/>
                </a:solidFill>
              </a:rPr>
              <a:t>تحریک</a:t>
            </a:r>
            <a:endParaRPr lang="fa-IR">
              <a:solidFill>
                <a:schemeClr val="bg1"/>
              </a:solidFill>
            </a:endParaRPr>
          </a:p>
          <a:p>
            <a:pPr algn="r" rtl="1"/>
            <a:r>
              <a:rPr lang="fa-IR" smtClean="0">
                <a:solidFill>
                  <a:schemeClr val="bg1"/>
                </a:solidFill>
              </a:rPr>
              <a:t> </a:t>
            </a:r>
            <a:r>
              <a:rPr lang="fa-IR">
                <a:solidFill>
                  <a:schemeClr val="bg1"/>
                </a:solidFill>
              </a:rPr>
              <a:t>اریتم</a:t>
            </a:r>
          </a:p>
          <a:p>
            <a:pPr algn="r" rtl="1"/>
            <a:r>
              <a:rPr lang="fa-IR" smtClean="0">
                <a:solidFill>
                  <a:schemeClr val="bg1"/>
                </a:solidFill>
              </a:rPr>
              <a:t>دیسپارونیا</a:t>
            </a:r>
            <a:endParaRPr lang="fa-IR">
              <a:solidFill>
                <a:schemeClr val="bg1"/>
              </a:solidFill>
            </a:endParaRPr>
          </a:p>
          <a:p>
            <a:pPr algn="r" rtl="1"/>
            <a:r>
              <a:rPr lang="fa-IR">
                <a:solidFill>
                  <a:schemeClr val="bg1"/>
                </a:solidFill>
              </a:rPr>
              <a:t>لکه بینی</a:t>
            </a:r>
          </a:p>
          <a:p>
            <a:pPr algn="r" rtl="1"/>
            <a:r>
              <a:rPr lang="fa-IR" smtClean="0">
                <a:solidFill>
                  <a:schemeClr val="bg1"/>
                </a:solidFill>
              </a:rPr>
              <a:t> سوزش ادراری</a:t>
            </a:r>
            <a:endParaRPr lang="en-GB">
              <a:solidFill>
                <a:schemeClr val="bg1"/>
              </a:solidFill>
            </a:endParaRPr>
          </a:p>
        </p:txBody>
      </p:sp>
    </p:spTree>
    <p:extLst>
      <p:ext uri="{BB962C8B-B14F-4D97-AF65-F5344CB8AC3E}">
        <p14:creationId xmlns:p14="http://schemas.microsoft.com/office/powerpoint/2010/main" val="4224255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259" y="492370"/>
            <a:ext cx="9905998" cy="4560276"/>
          </a:xfrm>
        </p:spPr>
        <p:txBody>
          <a:bodyPr>
            <a:normAutofit fontScale="90000"/>
          </a:bodyPr>
          <a:lstStyle/>
          <a:p>
            <a:pPr algn="r" rtl="1"/>
            <a:r>
              <a:rPr lang="fa-IR" sz="4000">
                <a:solidFill>
                  <a:srgbClr val="C00000"/>
                </a:solidFill>
              </a:rPr>
              <a:t>ارزیابی اولیه تشخیص </a:t>
            </a:r>
            <a:r>
              <a:rPr lang="fa-IR" sz="4000" smtClean="0">
                <a:solidFill>
                  <a:srgbClr val="C00000"/>
                </a:solidFill>
              </a:rPr>
              <a:t>ترشحات واژن</a:t>
            </a:r>
            <a:br>
              <a:rPr lang="fa-IR" sz="4000" smtClean="0">
                <a:solidFill>
                  <a:srgbClr val="C00000"/>
                </a:solidFill>
              </a:rPr>
            </a:br>
            <a:r>
              <a:rPr lang="fa-IR">
                <a:solidFill>
                  <a:schemeClr val="bg1"/>
                </a:solidFill>
              </a:rPr>
              <a:t/>
            </a:r>
            <a:br>
              <a:rPr lang="fa-IR">
                <a:solidFill>
                  <a:schemeClr val="bg1"/>
                </a:solidFill>
              </a:rPr>
            </a:br>
            <a:r>
              <a:rPr lang="fa-IR">
                <a:solidFill>
                  <a:schemeClr val="bg1"/>
                </a:solidFill>
              </a:rPr>
              <a:t>ترشحات معمول دهانه رحم چرکی یا مخاطی (زرد) است. در مقابل ، ترشحات واژن </a:t>
            </a:r>
            <a:r>
              <a:rPr lang="fa-IR" smtClean="0">
                <a:solidFill>
                  <a:schemeClr val="bg1"/>
                </a:solidFill>
              </a:rPr>
              <a:t>معمولاً اگر با </a:t>
            </a:r>
            <a:r>
              <a:rPr lang="fa-IR">
                <a:solidFill>
                  <a:schemeClr val="bg1"/>
                </a:solidFill>
              </a:rPr>
              <a:t>واژینوز باکتریایی </a:t>
            </a:r>
            <a:r>
              <a:rPr lang="en-GB" smtClean="0">
                <a:solidFill>
                  <a:schemeClr val="bg1"/>
                </a:solidFill>
              </a:rPr>
              <a:t> (BV</a:t>
            </a:r>
            <a:r>
              <a:rPr lang="en-GB">
                <a:solidFill>
                  <a:schemeClr val="bg1"/>
                </a:solidFill>
              </a:rPr>
              <a:t>) </a:t>
            </a:r>
            <a:r>
              <a:rPr lang="fa-IR">
                <a:solidFill>
                  <a:schemeClr val="bg1"/>
                </a:solidFill>
              </a:rPr>
              <a:t>همراه </a:t>
            </a:r>
            <a:r>
              <a:rPr lang="fa-IR" smtClean="0">
                <a:solidFill>
                  <a:schemeClr val="bg1"/>
                </a:solidFill>
              </a:rPr>
              <a:t>باشد </a:t>
            </a:r>
            <a:r>
              <a:rPr lang="fa-IR">
                <a:solidFill>
                  <a:schemeClr val="bg1"/>
                </a:solidFill>
              </a:rPr>
              <a:t>خاکستری یا سفید رنگ و بدبو </a:t>
            </a:r>
            <a:r>
              <a:rPr lang="fa-IR" smtClean="0">
                <a:solidFill>
                  <a:schemeClr val="bg1"/>
                </a:solidFill>
              </a:rPr>
              <a:t>، </a:t>
            </a:r>
            <a:r>
              <a:rPr lang="fa-IR">
                <a:solidFill>
                  <a:schemeClr val="bg1"/>
                </a:solidFill>
              </a:rPr>
              <a:t>با کاندیدیاز ولوواژینال کم و ضخیم و با تریکومونیازیس قهوه ای یا خونی و بدبو </a:t>
            </a:r>
            <a:r>
              <a:rPr lang="fa-IR" smtClean="0">
                <a:solidFill>
                  <a:schemeClr val="bg1"/>
                </a:solidFill>
              </a:rPr>
              <a:t>میباشد.</a:t>
            </a:r>
            <a:r>
              <a:rPr lang="fa-IR">
                <a:solidFill>
                  <a:schemeClr val="bg1"/>
                </a:solidFill>
              </a:rPr>
              <a:t/>
            </a:r>
            <a:br>
              <a:rPr lang="fa-IR">
                <a:solidFill>
                  <a:schemeClr val="bg1"/>
                </a:solidFill>
              </a:rPr>
            </a:br>
            <a:r>
              <a:rPr lang="fa-IR">
                <a:solidFill>
                  <a:schemeClr val="bg1"/>
                </a:solidFill>
              </a:rPr>
              <a:t>زنان مبتلا به </a:t>
            </a:r>
            <a:r>
              <a:rPr lang="fa-IR" smtClean="0">
                <a:solidFill>
                  <a:schemeClr val="bg1"/>
                </a:solidFill>
              </a:rPr>
              <a:t>سرویسیت غالباً </a:t>
            </a:r>
            <a:r>
              <a:rPr lang="fa-IR">
                <a:solidFill>
                  <a:schemeClr val="bg1"/>
                </a:solidFill>
              </a:rPr>
              <a:t>با خونریزی واژینال در </a:t>
            </a:r>
            <a:r>
              <a:rPr lang="fa-IR" smtClean="0">
                <a:solidFill>
                  <a:schemeClr val="bg1"/>
                </a:solidFill>
              </a:rPr>
              <a:t>بین قاعدگی </a:t>
            </a:r>
            <a:r>
              <a:rPr lang="fa-IR">
                <a:solidFill>
                  <a:schemeClr val="bg1"/>
                </a:solidFill>
              </a:rPr>
              <a:t>و یا پس از آن مواجه می شوند. ما در مورد علائم مربوط به زمان فعالیت جنسی </a:t>
            </a:r>
            <a:r>
              <a:rPr lang="fa-IR" smtClean="0">
                <a:solidFill>
                  <a:schemeClr val="bg1"/>
                </a:solidFill>
              </a:rPr>
              <a:t>واژینال سوال </a:t>
            </a:r>
            <a:r>
              <a:rPr lang="fa-IR">
                <a:solidFill>
                  <a:schemeClr val="bg1"/>
                </a:solidFill>
              </a:rPr>
              <a:t>می کنیم.</a:t>
            </a:r>
            <a:br>
              <a:rPr lang="fa-IR">
                <a:solidFill>
                  <a:schemeClr val="bg1"/>
                </a:solidFill>
              </a:rPr>
            </a:br>
            <a:endParaRPr lang="en-GB">
              <a:solidFill>
                <a:schemeClr val="bg1"/>
              </a:solidFill>
            </a:endParaRPr>
          </a:p>
        </p:txBody>
      </p:sp>
    </p:spTree>
    <p:extLst>
      <p:ext uri="{BB962C8B-B14F-4D97-AF65-F5344CB8AC3E}">
        <p14:creationId xmlns:p14="http://schemas.microsoft.com/office/powerpoint/2010/main" val="9630927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9659" y="2236303"/>
            <a:ext cx="9905998" cy="1478570"/>
          </a:xfrm>
        </p:spPr>
        <p:txBody>
          <a:bodyPr>
            <a:normAutofit fontScale="90000"/>
          </a:bodyPr>
          <a:lstStyle/>
          <a:p>
            <a:pPr algn="r" rtl="1"/>
            <a:r>
              <a:rPr lang="fa-IR" sz="4000">
                <a:solidFill>
                  <a:srgbClr val="C00000"/>
                </a:solidFill>
              </a:rPr>
              <a:t>خونریزی </a:t>
            </a:r>
            <a:r>
              <a:rPr lang="fa-IR" sz="4000" smtClean="0">
                <a:solidFill>
                  <a:srgbClr val="C00000"/>
                </a:solidFill>
              </a:rPr>
              <a:t>واژینال</a:t>
            </a:r>
            <a:br>
              <a:rPr lang="fa-IR" sz="4000" smtClean="0">
                <a:solidFill>
                  <a:srgbClr val="C00000"/>
                </a:solidFill>
              </a:rPr>
            </a:br>
            <a:r>
              <a:rPr lang="fa-IR">
                <a:solidFill>
                  <a:schemeClr val="bg1"/>
                </a:solidFill>
              </a:rPr>
              <a:t/>
            </a:r>
            <a:br>
              <a:rPr lang="fa-IR">
                <a:solidFill>
                  <a:schemeClr val="bg1"/>
                </a:solidFill>
              </a:rPr>
            </a:br>
            <a:r>
              <a:rPr lang="fa-IR">
                <a:solidFill>
                  <a:schemeClr val="bg1"/>
                </a:solidFill>
              </a:rPr>
              <a:t>زنان مبتلا به </a:t>
            </a:r>
            <a:r>
              <a:rPr lang="fa-IR" smtClean="0">
                <a:solidFill>
                  <a:schemeClr val="bg1"/>
                </a:solidFill>
              </a:rPr>
              <a:t>سرویسیت غالباً </a:t>
            </a:r>
            <a:r>
              <a:rPr lang="fa-IR">
                <a:solidFill>
                  <a:schemeClr val="bg1"/>
                </a:solidFill>
              </a:rPr>
              <a:t>با خونریزی واژینال </a:t>
            </a:r>
            <a:r>
              <a:rPr lang="fa-IR" smtClean="0">
                <a:solidFill>
                  <a:schemeClr val="bg1"/>
                </a:solidFill>
              </a:rPr>
              <a:t>بین قاعدگی </a:t>
            </a:r>
            <a:r>
              <a:rPr lang="fa-IR">
                <a:solidFill>
                  <a:schemeClr val="bg1"/>
                </a:solidFill>
              </a:rPr>
              <a:t>و یا پس از </a:t>
            </a:r>
            <a:r>
              <a:rPr lang="fa-IR" smtClean="0">
                <a:solidFill>
                  <a:schemeClr val="bg1"/>
                </a:solidFill>
              </a:rPr>
              <a:t>ارتباط جنسی  </a:t>
            </a:r>
            <a:r>
              <a:rPr lang="fa-IR">
                <a:solidFill>
                  <a:schemeClr val="bg1"/>
                </a:solidFill>
              </a:rPr>
              <a:t>مواجه می شوند. ما در مورد علائم مربوط به زمان فعالیت جنسی </a:t>
            </a:r>
            <a:r>
              <a:rPr lang="fa-IR" smtClean="0">
                <a:solidFill>
                  <a:schemeClr val="bg1"/>
                </a:solidFill>
              </a:rPr>
              <a:t>واژینال سوال </a:t>
            </a:r>
            <a:r>
              <a:rPr lang="fa-IR">
                <a:solidFill>
                  <a:schemeClr val="bg1"/>
                </a:solidFill>
              </a:rPr>
              <a:t>می کنیم.</a:t>
            </a:r>
            <a:br>
              <a:rPr lang="fa-IR">
                <a:solidFill>
                  <a:schemeClr val="bg1"/>
                </a:solidFill>
              </a:rPr>
            </a:br>
            <a:endParaRPr lang="en-GB">
              <a:solidFill>
                <a:schemeClr val="bg1"/>
              </a:solidFill>
            </a:endParaRPr>
          </a:p>
        </p:txBody>
      </p:sp>
    </p:spTree>
    <p:extLst>
      <p:ext uri="{BB962C8B-B14F-4D97-AF65-F5344CB8AC3E}">
        <p14:creationId xmlns:p14="http://schemas.microsoft.com/office/powerpoint/2010/main" val="4163908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367" y="504092"/>
            <a:ext cx="9905998" cy="3820381"/>
          </a:xfrm>
        </p:spPr>
        <p:txBody>
          <a:bodyPr>
            <a:normAutofit/>
          </a:bodyPr>
          <a:lstStyle/>
          <a:p>
            <a:pPr algn="r" rtl="1"/>
            <a:r>
              <a:rPr lang="fa-IR">
                <a:solidFill>
                  <a:srgbClr val="C00000"/>
                </a:solidFill>
              </a:rPr>
              <a:t>سوزش ، تحریک یا سایر ناراحتی های </a:t>
            </a:r>
            <a:r>
              <a:rPr lang="fa-IR" smtClean="0">
                <a:solidFill>
                  <a:srgbClr val="C00000"/>
                </a:solidFill>
              </a:rPr>
              <a:t>موضعی</a:t>
            </a:r>
            <a:br>
              <a:rPr lang="fa-IR" smtClean="0">
                <a:solidFill>
                  <a:srgbClr val="C00000"/>
                </a:solidFill>
              </a:rPr>
            </a:br>
            <a:r>
              <a:rPr lang="fa-IR">
                <a:solidFill>
                  <a:schemeClr val="bg1"/>
                </a:solidFill>
              </a:rPr>
              <a:t/>
            </a:r>
            <a:br>
              <a:rPr lang="fa-IR">
                <a:solidFill>
                  <a:schemeClr val="bg1"/>
                </a:solidFill>
              </a:rPr>
            </a:br>
            <a:r>
              <a:rPr lang="fa-IR" smtClean="0">
                <a:solidFill>
                  <a:schemeClr val="bg1"/>
                </a:solidFill>
              </a:rPr>
              <a:t>سرویسیت به تنهایی معمولاً </a:t>
            </a:r>
            <a:r>
              <a:rPr lang="fa-IR">
                <a:solidFill>
                  <a:schemeClr val="bg1"/>
                </a:solidFill>
              </a:rPr>
              <a:t>بدون درد است. با این حال ، عفونت های واژن همزمان با گونه های کاندیدا ممکن است منجر به خارش شود در حالی که </a:t>
            </a:r>
            <a:r>
              <a:rPr lang="en-GB">
                <a:solidFill>
                  <a:schemeClr val="bg1"/>
                </a:solidFill>
              </a:rPr>
              <a:t>BV </a:t>
            </a:r>
            <a:r>
              <a:rPr lang="fa-IR">
                <a:solidFill>
                  <a:schemeClr val="bg1"/>
                </a:solidFill>
              </a:rPr>
              <a:t>ممکن </a:t>
            </a:r>
            <a:r>
              <a:rPr lang="fa-IR" smtClean="0">
                <a:solidFill>
                  <a:schemeClr val="bg1"/>
                </a:solidFill>
              </a:rPr>
              <a:t>است علائم </a:t>
            </a:r>
            <a:r>
              <a:rPr lang="fa-IR">
                <a:solidFill>
                  <a:schemeClr val="bg1"/>
                </a:solidFill>
              </a:rPr>
              <a:t>تحریک کننده جزئی ایجاد </a:t>
            </a:r>
            <a:r>
              <a:rPr lang="fa-IR" smtClean="0">
                <a:solidFill>
                  <a:schemeClr val="bg1"/>
                </a:solidFill>
              </a:rPr>
              <a:t>کند.</a:t>
            </a:r>
            <a:endParaRPr lang="en-GB">
              <a:solidFill>
                <a:schemeClr val="bg1"/>
              </a:solidFill>
            </a:endParaRPr>
          </a:p>
        </p:txBody>
      </p:sp>
    </p:spTree>
    <p:extLst>
      <p:ext uri="{BB962C8B-B14F-4D97-AF65-F5344CB8AC3E}">
        <p14:creationId xmlns:p14="http://schemas.microsoft.com/office/powerpoint/2010/main" val="21442723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56492"/>
            <a:ext cx="9905998" cy="3199058"/>
          </a:xfrm>
        </p:spPr>
        <p:txBody>
          <a:bodyPr>
            <a:normAutofit/>
          </a:bodyPr>
          <a:lstStyle/>
          <a:p>
            <a:pPr algn="r" rtl="1"/>
            <a:r>
              <a:rPr lang="fa-IR">
                <a:solidFill>
                  <a:srgbClr val="C00000"/>
                </a:solidFill>
              </a:rPr>
              <a:t>درد شکم یا </a:t>
            </a:r>
            <a:r>
              <a:rPr lang="fa-IR" smtClean="0">
                <a:solidFill>
                  <a:srgbClr val="C00000"/>
                </a:solidFill>
              </a:rPr>
              <a:t>لگن</a:t>
            </a:r>
            <a:br>
              <a:rPr lang="fa-IR" smtClean="0">
                <a:solidFill>
                  <a:srgbClr val="C00000"/>
                </a:solidFill>
              </a:rPr>
            </a:br>
            <a:r>
              <a:rPr lang="fa-IR">
                <a:solidFill>
                  <a:schemeClr val="bg1"/>
                </a:solidFill>
              </a:rPr>
              <a:t/>
            </a:r>
            <a:br>
              <a:rPr lang="fa-IR">
                <a:solidFill>
                  <a:schemeClr val="bg1"/>
                </a:solidFill>
              </a:rPr>
            </a:br>
            <a:r>
              <a:rPr lang="fa-IR" smtClean="0">
                <a:solidFill>
                  <a:schemeClr val="bg1"/>
                </a:solidFill>
              </a:rPr>
              <a:t>سرویسیت به </a:t>
            </a:r>
            <a:r>
              <a:rPr lang="fa-IR">
                <a:solidFill>
                  <a:schemeClr val="bg1"/>
                </a:solidFill>
              </a:rPr>
              <a:t>تنهایی باعث درد لگن یا شکم نمی شود. با این حال ، زنان مبتلا به آندومتریت همراه یا بیماری التهابی لگن </a:t>
            </a:r>
            <a:r>
              <a:rPr lang="en-GB" smtClean="0">
                <a:solidFill>
                  <a:schemeClr val="bg1"/>
                </a:solidFill>
              </a:rPr>
              <a:t>(PID</a:t>
            </a:r>
            <a:r>
              <a:rPr lang="en-GB">
                <a:solidFill>
                  <a:schemeClr val="bg1"/>
                </a:solidFill>
              </a:rPr>
              <a:t>) </a:t>
            </a:r>
            <a:r>
              <a:rPr lang="fa-IR" smtClean="0">
                <a:solidFill>
                  <a:schemeClr val="bg1"/>
                </a:solidFill>
              </a:rPr>
              <a:t> اغلب </a:t>
            </a:r>
            <a:r>
              <a:rPr lang="fa-IR">
                <a:solidFill>
                  <a:schemeClr val="bg1"/>
                </a:solidFill>
              </a:rPr>
              <a:t>از درد شکایت دارند.</a:t>
            </a:r>
            <a:endParaRPr lang="en-GB">
              <a:solidFill>
                <a:schemeClr val="bg1"/>
              </a:solidFill>
            </a:endParaRPr>
          </a:p>
        </p:txBody>
      </p:sp>
    </p:spTree>
    <p:extLst>
      <p:ext uri="{BB962C8B-B14F-4D97-AF65-F5344CB8AC3E}">
        <p14:creationId xmlns:p14="http://schemas.microsoft.com/office/powerpoint/2010/main" val="11410963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453662"/>
            <a:ext cx="9905998" cy="2121996"/>
          </a:xfrm>
        </p:spPr>
        <p:txBody>
          <a:bodyPr>
            <a:normAutofit fontScale="90000"/>
          </a:bodyPr>
          <a:lstStyle/>
          <a:p>
            <a:pPr algn="r" rtl="1"/>
            <a:r>
              <a:rPr lang="fa-IR" sz="4000">
                <a:solidFill>
                  <a:srgbClr val="C00000"/>
                </a:solidFill>
              </a:rPr>
              <a:t>زمان بندی </a:t>
            </a:r>
            <a:r>
              <a:rPr lang="fa-IR" sz="4000" smtClean="0">
                <a:solidFill>
                  <a:srgbClr val="C00000"/>
                </a:solidFill>
              </a:rPr>
              <a:t>علائم</a:t>
            </a:r>
            <a:br>
              <a:rPr lang="fa-IR" sz="4000" smtClean="0">
                <a:solidFill>
                  <a:srgbClr val="C00000"/>
                </a:solidFill>
              </a:rPr>
            </a:br>
            <a:r>
              <a:rPr lang="fa-IR">
                <a:solidFill>
                  <a:schemeClr val="bg1"/>
                </a:solidFill>
              </a:rPr>
              <a:t/>
            </a:r>
            <a:br>
              <a:rPr lang="fa-IR">
                <a:solidFill>
                  <a:schemeClr val="bg1"/>
                </a:solidFill>
              </a:rPr>
            </a:br>
            <a:r>
              <a:rPr lang="fa-IR">
                <a:solidFill>
                  <a:schemeClr val="bg1"/>
                </a:solidFill>
              </a:rPr>
              <a:t>علائم ولووواژینیت کاندیدا اغلب در دوره قبل از قاعدگی رخ می دهد ، در حالی که علائم </a:t>
            </a:r>
            <a:r>
              <a:rPr lang="fa-IR" smtClean="0">
                <a:solidFill>
                  <a:schemeClr val="bg1"/>
                </a:solidFill>
              </a:rPr>
              <a:t>تریکومونیازیس و</a:t>
            </a:r>
            <a:r>
              <a:rPr lang="en-GB" smtClean="0">
                <a:solidFill>
                  <a:schemeClr val="bg1"/>
                </a:solidFill>
              </a:rPr>
              <a:t>BV </a:t>
            </a:r>
            <a:r>
              <a:rPr lang="fa-IR" smtClean="0">
                <a:solidFill>
                  <a:schemeClr val="bg1"/>
                </a:solidFill>
              </a:rPr>
              <a:t> اغلب </a:t>
            </a:r>
            <a:r>
              <a:rPr lang="fa-IR">
                <a:solidFill>
                  <a:schemeClr val="bg1"/>
                </a:solidFill>
              </a:rPr>
              <a:t>در طی قاعدگی یا بلافاصله پس از آن اتفاق می افتد. علائم </a:t>
            </a:r>
            <a:r>
              <a:rPr lang="fa-IR" smtClean="0">
                <a:solidFill>
                  <a:schemeClr val="bg1"/>
                </a:solidFill>
              </a:rPr>
              <a:t>سرویسیت به </a:t>
            </a:r>
            <a:r>
              <a:rPr lang="fa-IR">
                <a:solidFill>
                  <a:schemeClr val="bg1"/>
                </a:solidFill>
              </a:rPr>
              <a:t>طور معمول هیچ الگوی خاصی را دنبال نمی کند.</a:t>
            </a:r>
            <a:endParaRPr lang="en-GB">
              <a:solidFill>
                <a:schemeClr val="bg1"/>
              </a:solidFill>
            </a:endParaRPr>
          </a:p>
        </p:txBody>
      </p:sp>
    </p:spTree>
    <p:extLst>
      <p:ext uri="{BB962C8B-B14F-4D97-AF65-F5344CB8AC3E}">
        <p14:creationId xmlns:p14="http://schemas.microsoft.com/office/powerpoint/2010/main" val="28536073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5537" y="480646"/>
            <a:ext cx="9905998" cy="3433519"/>
          </a:xfrm>
        </p:spPr>
        <p:txBody>
          <a:bodyPr>
            <a:normAutofit/>
          </a:bodyPr>
          <a:lstStyle/>
          <a:p>
            <a:pPr algn="r" rtl="1"/>
            <a:r>
              <a:rPr lang="fa-IR" smtClean="0">
                <a:solidFill>
                  <a:srgbClr val="C00000"/>
                </a:solidFill>
              </a:rPr>
              <a:t>وضعیت استروژن</a:t>
            </a:r>
            <a:br>
              <a:rPr lang="fa-IR" smtClean="0">
                <a:solidFill>
                  <a:srgbClr val="C00000"/>
                </a:solidFill>
              </a:rPr>
            </a:br>
            <a:r>
              <a:rPr lang="fa-IR" smtClean="0">
                <a:solidFill>
                  <a:schemeClr val="bg1"/>
                </a:solidFill>
              </a:rPr>
              <a:t/>
            </a:r>
            <a:br>
              <a:rPr lang="fa-IR" smtClean="0">
                <a:solidFill>
                  <a:schemeClr val="bg1"/>
                </a:solidFill>
              </a:rPr>
            </a:br>
            <a:r>
              <a:rPr lang="fa-IR" smtClean="0">
                <a:solidFill>
                  <a:schemeClr val="bg1"/>
                </a:solidFill>
              </a:rPr>
              <a:t>زنان </a:t>
            </a:r>
            <a:r>
              <a:rPr lang="fa-IR">
                <a:solidFill>
                  <a:schemeClr val="bg1"/>
                </a:solidFill>
              </a:rPr>
              <a:t>مبتلا به سندرم دستگاه ادراری تناسلی یائسگی می توانند علائمی شبیه به </a:t>
            </a:r>
            <a:r>
              <a:rPr lang="fa-IR" smtClean="0">
                <a:solidFill>
                  <a:schemeClr val="bg1"/>
                </a:solidFill>
              </a:rPr>
              <a:t>سرویسیت داشته باشند.</a:t>
            </a:r>
            <a:endParaRPr lang="en-GB">
              <a:solidFill>
                <a:schemeClr val="bg1"/>
              </a:solidFill>
            </a:endParaRPr>
          </a:p>
        </p:txBody>
      </p:sp>
    </p:spTree>
    <p:extLst>
      <p:ext uri="{BB962C8B-B14F-4D97-AF65-F5344CB8AC3E}">
        <p14:creationId xmlns:p14="http://schemas.microsoft.com/office/powerpoint/2010/main" val="37616912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4490" y="2576271"/>
            <a:ext cx="9905998" cy="1478570"/>
          </a:xfrm>
        </p:spPr>
        <p:txBody>
          <a:bodyPr>
            <a:normAutofit fontScale="90000"/>
          </a:bodyPr>
          <a:lstStyle/>
          <a:p>
            <a:pPr algn="r" rtl="1"/>
            <a:r>
              <a:rPr lang="fa-IR" sz="4000">
                <a:solidFill>
                  <a:srgbClr val="C00000"/>
                </a:solidFill>
              </a:rPr>
              <a:t>معاینه ی جسمی</a:t>
            </a:r>
            <a:r>
              <a:rPr lang="fa-IR">
                <a:solidFill>
                  <a:schemeClr val="bg1"/>
                </a:solidFill>
              </a:rPr>
              <a:t/>
            </a:r>
            <a:br>
              <a:rPr lang="fa-IR">
                <a:solidFill>
                  <a:schemeClr val="bg1"/>
                </a:solidFill>
              </a:rPr>
            </a:br>
            <a:r>
              <a:rPr lang="fa-IR">
                <a:solidFill>
                  <a:schemeClr val="bg1"/>
                </a:solidFill>
              </a:rPr>
              <a:t>تمام خانم هایی که علائم </a:t>
            </a:r>
            <a:r>
              <a:rPr lang="fa-IR" smtClean="0">
                <a:solidFill>
                  <a:schemeClr val="bg1"/>
                </a:solidFill>
              </a:rPr>
              <a:t>سرویسیت را </a:t>
            </a:r>
            <a:r>
              <a:rPr lang="fa-IR">
                <a:solidFill>
                  <a:schemeClr val="bg1"/>
                </a:solidFill>
              </a:rPr>
              <a:t>نشان می دهند تحت معاینه فیزیکی قرار می گیرند که شامل ارزیابی های لگن و واژن است.</a:t>
            </a:r>
            <a:br>
              <a:rPr lang="fa-IR">
                <a:solidFill>
                  <a:schemeClr val="bg1"/>
                </a:solidFill>
              </a:rPr>
            </a:br>
            <a:r>
              <a:rPr lang="fa-IR">
                <a:solidFill>
                  <a:schemeClr val="bg1"/>
                </a:solidFill>
              </a:rPr>
              <a:t>یافته های </a:t>
            </a:r>
            <a:r>
              <a:rPr lang="fa-IR" smtClean="0">
                <a:solidFill>
                  <a:schemeClr val="bg1"/>
                </a:solidFill>
              </a:rPr>
              <a:t>شاخص : </a:t>
            </a:r>
            <a:r>
              <a:rPr lang="fa-IR">
                <a:solidFill>
                  <a:schemeClr val="bg1"/>
                </a:solidFill>
              </a:rPr>
              <a:t>یافته های کلاسیک در زمان معاینه اسپکولوم ترشحات چرکی </a:t>
            </a:r>
            <a:r>
              <a:rPr lang="fa-IR" smtClean="0">
                <a:solidFill>
                  <a:schemeClr val="bg1"/>
                </a:solidFill>
              </a:rPr>
              <a:t>مخاطی </a:t>
            </a:r>
            <a:r>
              <a:rPr lang="fa-IR">
                <a:solidFill>
                  <a:schemeClr val="bg1"/>
                </a:solidFill>
              </a:rPr>
              <a:t>در </a:t>
            </a:r>
            <a:r>
              <a:rPr lang="fa-IR" smtClean="0">
                <a:solidFill>
                  <a:schemeClr val="bg1"/>
                </a:solidFill>
              </a:rPr>
              <a:t>اگزوسرویکس یا </a:t>
            </a:r>
            <a:r>
              <a:rPr lang="fa-IR">
                <a:solidFill>
                  <a:schemeClr val="bg1"/>
                </a:solidFill>
              </a:rPr>
              <a:t>بیرون آمدن از کانال </a:t>
            </a:r>
            <a:r>
              <a:rPr lang="fa-IR" smtClean="0">
                <a:solidFill>
                  <a:schemeClr val="bg1"/>
                </a:solidFill>
              </a:rPr>
              <a:t>اندوسرویکس  </a:t>
            </a:r>
            <a:r>
              <a:rPr lang="fa-IR">
                <a:solidFill>
                  <a:schemeClr val="bg1"/>
                </a:solidFill>
              </a:rPr>
              <a:t>یا خونریزی هنگام لمس دهانه رحم با پنبه یا </a:t>
            </a:r>
            <a:r>
              <a:rPr lang="fa-IR" smtClean="0">
                <a:solidFill>
                  <a:schemeClr val="bg1"/>
                </a:solidFill>
              </a:rPr>
              <a:t>سواپ </a:t>
            </a:r>
            <a:r>
              <a:rPr lang="fa-IR">
                <a:solidFill>
                  <a:schemeClr val="bg1"/>
                </a:solidFill>
              </a:rPr>
              <a:t>داکرون است (یعنی قابلیت شکنندگی). با این حال ، این یافته ها </a:t>
            </a:r>
            <a:r>
              <a:rPr lang="fa-IR" smtClean="0">
                <a:solidFill>
                  <a:schemeClr val="bg1"/>
                </a:solidFill>
              </a:rPr>
              <a:t>تشخیصی </a:t>
            </a:r>
            <a:r>
              <a:rPr lang="fa-IR">
                <a:solidFill>
                  <a:schemeClr val="bg1"/>
                </a:solidFill>
              </a:rPr>
              <a:t>نیستند.</a:t>
            </a:r>
            <a:br>
              <a:rPr lang="fa-IR">
                <a:solidFill>
                  <a:schemeClr val="bg1"/>
                </a:solidFill>
              </a:rPr>
            </a:br>
            <a:r>
              <a:rPr lang="fa-IR">
                <a:solidFill>
                  <a:schemeClr val="bg1"/>
                </a:solidFill>
              </a:rPr>
              <a:t>یافته های هشدار - زنانی که معیارهای </a:t>
            </a:r>
            <a:r>
              <a:rPr lang="en-GB" smtClean="0">
                <a:solidFill>
                  <a:schemeClr val="bg1"/>
                </a:solidFill>
              </a:rPr>
              <a:t>PID</a:t>
            </a:r>
            <a:r>
              <a:rPr lang="fa-IR" smtClean="0">
                <a:solidFill>
                  <a:schemeClr val="bg1"/>
                </a:solidFill>
              </a:rPr>
              <a:t> (حساسیت </a:t>
            </a:r>
            <a:r>
              <a:rPr lang="fa-IR">
                <a:solidFill>
                  <a:schemeClr val="bg1"/>
                </a:solidFill>
              </a:rPr>
              <a:t>حرکتی دهانه </a:t>
            </a:r>
            <a:r>
              <a:rPr lang="fa-IR" smtClean="0">
                <a:solidFill>
                  <a:schemeClr val="bg1"/>
                </a:solidFill>
              </a:rPr>
              <a:t>رحم</a:t>
            </a:r>
            <a:r>
              <a:rPr lang="en-GB" smtClean="0">
                <a:solidFill>
                  <a:schemeClr val="bg1"/>
                </a:solidFill>
              </a:rPr>
              <a:t>CMT </a:t>
            </a:r>
            <a:r>
              <a:rPr lang="fa-IR" smtClean="0">
                <a:solidFill>
                  <a:schemeClr val="bg1"/>
                </a:solidFill>
              </a:rPr>
              <a:t> </a:t>
            </a:r>
            <a:r>
              <a:rPr lang="fa-IR">
                <a:solidFill>
                  <a:schemeClr val="bg1"/>
                </a:solidFill>
              </a:rPr>
              <a:t>یا </a:t>
            </a:r>
            <a:r>
              <a:rPr lang="fa-IR" smtClean="0">
                <a:solidFill>
                  <a:schemeClr val="bg1"/>
                </a:solidFill>
              </a:rPr>
              <a:t>حساسیت </a:t>
            </a:r>
            <a:r>
              <a:rPr lang="fa-IR">
                <a:solidFill>
                  <a:schemeClr val="bg1"/>
                </a:solidFill>
              </a:rPr>
              <a:t>رحم یا حساسیت ضمیمه ای) را دارند علاوه بر </a:t>
            </a:r>
            <a:r>
              <a:rPr lang="fa-IR" smtClean="0">
                <a:solidFill>
                  <a:schemeClr val="bg1"/>
                </a:solidFill>
              </a:rPr>
              <a:t>سرویسیت باید </a:t>
            </a:r>
            <a:r>
              <a:rPr lang="fa-IR">
                <a:solidFill>
                  <a:schemeClr val="bg1"/>
                </a:solidFill>
              </a:rPr>
              <a:t>ارزیابی و درمان مناسب شوند. اکثر زنان مبتلا به </a:t>
            </a:r>
            <a:r>
              <a:rPr lang="en-GB">
                <a:solidFill>
                  <a:schemeClr val="bg1"/>
                </a:solidFill>
              </a:rPr>
              <a:t>PID </a:t>
            </a:r>
            <a:r>
              <a:rPr lang="fa-IR" smtClean="0">
                <a:solidFill>
                  <a:schemeClr val="bg1"/>
                </a:solidFill>
              </a:rPr>
              <a:t>ترشحات </a:t>
            </a:r>
            <a:r>
              <a:rPr lang="fa-IR">
                <a:solidFill>
                  <a:schemeClr val="bg1"/>
                </a:solidFill>
              </a:rPr>
              <a:t>دهان رحم چ</a:t>
            </a:r>
            <a:r>
              <a:rPr lang="fa-IR" smtClean="0">
                <a:solidFill>
                  <a:schemeClr val="bg1"/>
                </a:solidFill>
              </a:rPr>
              <a:t>رکی مخاطی </a:t>
            </a:r>
            <a:r>
              <a:rPr lang="fa-IR">
                <a:solidFill>
                  <a:schemeClr val="bg1"/>
                </a:solidFill>
              </a:rPr>
              <a:t>یا </a:t>
            </a:r>
            <a:r>
              <a:rPr lang="fa-IR" smtClean="0">
                <a:solidFill>
                  <a:schemeClr val="bg1"/>
                </a:solidFill>
              </a:rPr>
              <a:t>لکوره در </a:t>
            </a:r>
            <a:r>
              <a:rPr lang="fa-IR">
                <a:solidFill>
                  <a:schemeClr val="bg1"/>
                </a:solidFill>
              </a:rPr>
              <a:t>تهیه </a:t>
            </a:r>
            <a:r>
              <a:rPr lang="fa-IR" smtClean="0">
                <a:solidFill>
                  <a:schemeClr val="bg1"/>
                </a:solidFill>
              </a:rPr>
              <a:t>سالین از ترشحات </a:t>
            </a:r>
            <a:r>
              <a:rPr lang="fa-IR">
                <a:solidFill>
                  <a:schemeClr val="bg1"/>
                </a:solidFill>
              </a:rPr>
              <a:t>واژن </a:t>
            </a:r>
            <a:r>
              <a:rPr lang="fa-IR" smtClean="0">
                <a:solidFill>
                  <a:schemeClr val="bg1"/>
                </a:solidFill>
              </a:rPr>
              <a:t>دارند .</a:t>
            </a:r>
            <a:endParaRPr lang="en-GB">
              <a:solidFill>
                <a:schemeClr val="bg1"/>
              </a:solidFill>
            </a:endParaRPr>
          </a:p>
        </p:txBody>
      </p:sp>
    </p:spTree>
    <p:extLst>
      <p:ext uri="{BB962C8B-B14F-4D97-AF65-F5344CB8AC3E}">
        <p14:creationId xmlns:p14="http://schemas.microsoft.com/office/powerpoint/2010/main" val="20853390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259" y="773723"/>
            <a:ext cx="9905998" cy="4384431"/>
          </a:xfrm>
        </p:spPr>
        <p:txBody>
          <a:bodyPr>
            <a:normAutofit/>
          </a:bodyPr>
          <a:lstStyle/>
          <a:p>
            <a:pPr algn="r" rtl="1"/>
            <a:r>
              <a:rPr lang="fa-IR">
                <a:solidFill>
                  <a:srgbClr val="C00000"/>
                </a:solidFill>
              </a:rPr>
              <a:t>تشخیص های </a:t>
            </a:r>
            <a:r>
              <a:rPr lang="fa-IR" smtClean="0">
                <a:solidFill>
                  <a:srgbClr val="C00000"/>
                </a:solidFill>
              </a:rPr>
              <a:t>افتراقی</a:t>
            </a:r>
            <a:br>
              <a:rPr lang="fa-IR" smtClean="0">
                <a:solidFill>
                  <a:srgbClr val="C00000"/>
                </a:solidFill>
              </a:rPr>
            </a:br>
            <a:r>
              <a:rPr lang="fa-IR">
                <a:solidFill>
                  <a:schemeClr val="bg1"/>
                </a:solidFill>
              </a:rPr>
              <a:t/>
            </a:r>
            <a:br>
              <a:rPr lang="fa-IR">
                <a:solidFill>
                  <a:schemeClr val="bg1"/>
                </a:solidFill>
              </a:rPr>
            </a:br>
            <a:r>
              <a:rPr lang="fa-IR">
                <a:solidFill>
                  <a:schemeClr val="bg1"/>
                </a:solidFill>
              </a:rPr>
              <a:t>زنان مبتلا به علائم و نشانه های </a:t>
            </a:r>
            <a:r>
              <a:rPr lang="fa-IR" smtClean="0">
                <a:solidFill>
                  <a:schemeClr val="bg1"/>
                </a:solidFill>
              </a:rPr>
              <a:t>سرویسیت از </a:t>
            </a:r>
            <a:r>
              <a:rPr lang="fa-IR">
                <a:solidFill>
                  <a:schemeClr val="bg1"/>
                </a:solidFill>
              </a:rPr>
              <a:t>نظر سایر فرایندهایی که ممکن است به عنوان یک </a:t>
            </a:r>
            <a:r>
              <a:rPr lang="fa-IR" smtClean="0">
                <a:solidFill>
                  <a:schemeClr val="bg1"/>
                </a:solidFill>
              </a:rPr>
              <a:t>م</a:t>
            </a:r>
            <a:r>
              <a:rPr lang="fa-IR">
                <a:solidFill>
                  <a:schemeClr val="bg1"/>
                </a:solidFill>
              </a:rPr>
              <a:t>و</a:t>
            </a:r>
            <a:r>
              <a:rPr lang="fa-IR" smtClean="0">
                <a:solidFill>
                  <a:schemeClr val="bg1"/>
                </a:solidFill>
              </a:rPr>
              <a:t>لفه </a:t>
            </a:r>
            <a:r>
              <a:rPr lang="fa-IR">
                <a:solidFill>
                  <a:schemeClr val="bg1"/>
                </a:solidFill>
              </a:rPr>
              <a:t>همراه با </a:t>
            </a:r>
            <a:r>
              <a:rPr lang="fa-IR" smtClean="0">
                <a:solidFill>
                  <a:schemeClr val="bg1"/>
                </a:solidFill>
              </a:rPr>
              <a:t>سرویسیت باشند </a:t>
            </a:r>
            <a:r>
              <a:rPr lang="fa-IR">
                <a:solidFill>
                  <a:schemeClr val="bg1"/>
                </a:solidFill>
              </a:rPr>
              <a:t>مورد ارزیابی قرار می گیرند. تشخیص افتراقی شامل عفونتهای مقاربتی </a:t>
            </a:r>
            <a:r>
              <a:rPr lang="fa-IR" smtClean="0">
                <a:solidFill>
                  <a:schemeClr val="bg1"/>
                </a:solidFill>
              </a:rPr>
              <a:t>(گنوره </a:t>
            </a:r>
            <a:r>
              <a:rPr lang="fa-IR">
                <a:solidFill>
                  <a:schemeClr val="bg1"/>
                </a:solidFill>
              </a:rPr>
              <a:t>، کلامیدیا ، </a:t>
            </a:r>
            <a:r>
              <a:rPr lang="fa-IR" smtClean="0">
                <a:solidFill>
                  <a:schemeClr val="bg1"/>
                </a:solidFill>
              </a:rPr>
              <a:t>تریکومونا </a:t>
            </a:r>
            <a:r>
              <a:rPr lang="fa-IR">
                <a:solidFill>
                  <a:schemeClr val="bg1"/>
                </a:solidFill>
              </a:rPr>
              <a:t>، ویروس هرپس سیمپلکس 1 یا 2 ، ویروس پاپیلومای </a:t>
            </a:r>
            <a:r>
              <a:rPr lang="fa-IR" smtClean="0">
                <a:solidFill>
                  <a:schemeClr val="bg1"/>
                </a:solidFill>
              </a:rPr>
              <a:t>انسانی، </a:t>
            </a:r>
            <a:r>
              <a:rPr lang="en-GB">
                <a:solidFill>
                  <a:schemeClr val="bg1"/>
                </a:solidFill>
              </a:rPr>
              <a:t>M. </a:t>
            </a:r>
            <a:r>
              <a:rPr lang="en-GB" smtClean="0">
                <a:solidFill>
                  <a:schemeClr val="bg1"/>
                </a:solidFill>
              </a:rPr>
              <a:t>Genitalium</a:t>
            </a:r>
            <a:r>
              <a:rPr lang="fa-IR" smtClean="0">
                <a:solidFill>
                  <a:schemeClr val="bg1"/>
                </a:solidFill>
              </a:rPr>
              <a:t>) و واژینیت واژینوز </a:t>
            </a:r>
            <a:r>
              <a:rPr lang="fa-IR">
                <a:solidFill>
                  <a:schemeClr val="bg1"/>
                </a:solidFill>
              </a:rPr>
              <a:t>باکتریایی ، واژینیت التهابی </a:t>
            </a:r>
            <a:r>
              <a:rPr lang="fa-IR" smtClean="0">
                <a:solidFill>
                  <a:schemeClr val="bg1"/>
                </a:solidFill>
              </a:rPr>
              <a:t>دسکواماتیو</a:t>
            </a:r>
            <a:endParaRPr lang="en-GB">
              <a:solidFill>
                <a:schemeClr val="bg1"/>
              </a:solidFill>
            </a:endParaRPr>
          </a:p>
        </p:txBody>
      </p:sp>
    </p:spTree>
    <p:extLst>
      <p:ext uri="{BB962C8B-B14F-4D97-AF65-F5344CB8AC3E}">
        <p14:creationId xmlns:p14="http://schemas.microsoft.com/office/powerpoint/2010/main" val="18807960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2428" y="1031631"/>
            <a:ext cx="10077572" cy="2800472"/>
          </a:xfrm>
        </p:spPr>
        <p:txBody>
          <a:bodyPr>
            <a:normAutofit/>
          </a:bodyPr>
          <a:lstStyle/>
          <a:p>
            <a:pPr algn="r" rtl="1"/>
            <a:r>
              <a:rPr lang="fa-IR" smtClean="0">
                <a:solidFill>
                  <a:srgbClr val="C00000"/>
                </a:solidFill>
              </a:rPr>
              <a:t>درمان گنوره</a:t>
            </a:r>
            <a:br>
              <a:rPr lang="fa-IR" smtClean="0">
                <a:solidFill>
                  <a:srgbClr val="C00000"/>
                </a:solidFill>
              </a:rPr>
            </a:br>
            <a:r>
              <a:rPr lang="fa-IR" smtClean="0">
                <a:solidFill>
                  <a:schemeClr val="bg1"/>
                </a:solidFill>
              </a:rPr>
              <a:t/>
            </a:r>
            <a:br>
              <a:rPr lang="fa-IR" smtClean="0">
                <a:solidFill>
                  <a:schemeClr val="bg1"/>
                </a:solidFill>
              </a:rPr>
            </a:br>
            <a:r>
              <a:rPr lang="fa-IR" smtClean="0">
                <a:solidFill>
                  <a:schemeClr val="bg1"/>
                </a:solidFill>
              </a:rPr>
              <a:t>ما </a:t>
            </a:r>
            <a:r>
              <a:rPr lang="fa-IR">
                <a:solidFill>
                  <a:schemeClr val="bg1"/>
                </a:solidFill>
              </a:rPr>
              <a:t>از دستورالعمل های </a:t>
            </a:r>
            <a:r>
              <a:rPr lang="en-GB">
                <a:solidFill>
                  <a:schemeClr val="bg1"/>
                </a:solidFill>
              </a:rPr>
              <a:t>CDC </a:t>
            </a:r>
            <a:r>
              <a:rPr lang="fa-IR">
                <a:solidFill>
                  <a:schemeClr val="bg1"/>
                </a:solidFill>
              </a:rPr>
              <a:t>برای </a:t>
            </a:r>
            <a:r>
              <a:rPr lang="fa-IR" smtClean="0">
                <a:solidFill>
                  <a:schemeClr val="bg1"/>
                </a:solidFill>
              </a:rPr>
              <a:t>درمان با </a:t>
            </a:r>
            <a:r>
              <a:rPr lang="fa-IR">
                <a:solidFill>
                  <a:schemeClr val="bg1"/>
                </a:solidFill>
              </a:rPr>
              <a:t>سفتریاکسون 250 میلی گرم در </a:t>
            </a:r>
            <a:r>
              <a:rPr lang="fa-IR" smtClean="0">
                <a:solidFill>
                  <a:schemeClr val="bg1"/>
                </a:solidFill>
              </a:rPr>
              <a:t>عضله و آزیترومایسین </a:t>
            </a:r>
            <a:r>
              <a:rPr lang="fa-IR">
                <a:solidFill>
                  <a:schemeClr val="bg1"/>
                </a:solidFill>
              </a:rPr>
              <a:t>1 گرم خوراکی (صرف نظر از نتایج آزمایش کلامیدیا) ، هر دو در یک دوز واحد پیروی می کنیم.</a:t>
            </a:r>
            <a:endParaRPr lang="en-GB">
              <a:solidFill>
                <a:schemeClr val="bg1"/>
              </a:solidFill>
            </a:endParaRPr>
          </a:p>
        </p:txBody>
      </p:sp>
    </p:spTree>
    <p:extLst>
      <p:ext uri="{BB962C8B-B14F-4D97-AF65-F5344CB8AC3E}">
        <p14:creationId xmlns:p14="http://schemas.microsoft.com/office/powerpoint/2010/main" val="3251868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890" y="996462"/>
            <a:ext cx="10476156" cy="2425334"/>
          </a:xfrm>
        </p:spPr>
        <p:txBody>
          <a:bodyPr>
            <a:normAutofit fontScale="90000"/>
          </a:bodyPr>
          <a:lstStyle/>
          <a:p>
            <a:pPr algn="r" rtl="1"/>
            <a:r>
              <a:rPr lang="fa-IR" sz="4000" smtClean="0">
                <a:solidFill>
                  <a:srgbClr val="C00000"/>
                </a:solidFill>
              </a:rPr>
              <a:t>کلامیدیا</a:t>
            </a:r>
            <a:br>
              <a:rPr lang="fa-IR" sz="4000" smtClean="0">
                <a:solidFill>
                  <a:srgbClr val="C00000"/>
                </a:solidFill>
              </a:rPr>
            </a:br>
            <a:r>
              <a:rPr lang="fa-IR" smtClean="0">
                <a:solidFill>
                  <a:schemeClr val="bg1"/>
                </a:solidFill>
              </a:rPr>
              <a:t/>
            </a:r>
            <a:br>
              <a:rPr lang="fa-IR" smtClean="0">
                <a:solidFill>
                  <a:schemeClr val="bg1"/>
                </a:solidFill>
              </a:rPr>
            </a:br>
            <a:r>
              <a:rPr lang="fa-IR" smtClean="0">
                <a:solidFill>
                  <a:schemeClr val="bg1"/>
                </a:solidFill>
              </a:rPr>
              <a:t>گزینه </a:t>
            </a:r>
            <a:r>
              <a:rPr lang="fa-IR">
                <a:solidFill>
                  <a:schemeClr val="bg1"/>
                </a:solidFill>
              </a:rPr>
              <a:t>های درمانی شامل آزیترومایسین 1 گرم خوراکی یک بار یا داکسی سایکلین 100 میلی گرم خوراکی دو بار در روز و به مدت هفت روز </a:t>
            </a:r>
            <a:r>
              <a:rPr lang="fa-IR" smtClean="0">
                <a:solidFill>
                  <a:schemeClr val="bg1"/>
                </a:solidFill>
              </a:rPr>
              <a:t>است.</a:t>
            </a:r>
            <a:endParaRPr lang="en-GB">
              <a:solidFill>
                <a:schemeClr val="bg1"/>
              </a:solidFill>
            </a:endParaRPr>
          </a:p>
        </p:txBody>
      </p:sp>
    </p:spTree>
    <p:extLst>
      <p:ext uri="{BB962C8B-B14F-4D97-AF65-F5344CB8AC3E}">
        <p14:creationId xmlns:p14="http://schemas.microsoft.com/office/powerpoint/2010/main" val="1972337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4121" y="2517657"/>
            <a:ext cx="9905998" cy="1478570"/>
          </a:xfrm>
        </p:spPr>
        <p:txBody>
          <a:bodyPr>
            <a:noAutofit/>
          </a:bodyPr>
          <a:lstStyle/>
          <a:p>
            <a:pPr algn="r" rtl="1"/>
            <a:r>
              <a:rPr lang="fa-IR">
                <a:solidFill>
                  <a:srgbClr val="C00000"/>
                </a:solidFill>
              </a:rPr>
              <a:t>ارزیابی تشخیصی اولیه</a:t>
            </a:r>
            <a:r>
              <a:rPr lang="fa-IR" sz="2800">
                <a:solidFill>
                  <a:schemeClr val="bg1"/>
                </a:solidFill>
              </a:rPr>
              <a:t/>
            </a:r>
            <a:br>
              <a:rPr lang="fa-IR" sz="2800">
                <a:solidFill>
                  <a:schemeClr val="bg1"/>
                </a:solidFill>
              </a:rPr>
            </a:br>
            <a:r>
              <a:rPr lang="fa-IR" sz="2800" smtClean="0">
                <a:solidFill>
                  <a:schemeClr val="bg1"/>
                </a:solidFill>
              </a:rPr>
              <a:t/>
            </a:r>
            <a:br>
              <a:rPr lang="fa-IR" sz="2800" smtClean="0">
                <a:solidFill>
                  <a:schemeClr val="bg1"/>
                </a:solidFill>
              </a:rPr>
            </a:br>
            <a:r>
              <a:rPr lang="fa-IR" sz="2800" smtClean="0">
                <a:solidFill>
                  <a:schemeClr val="bg1"/>
                </a:solidFill>
              </a:rPr>
              <a:t>اگر </a:t>
            </a:r>
            <a:r>
              <a:rPr lang="fa-IR" sz="2800">
                <a:solidFill>
                  <a:schemeClr val="bg1"/>
                </a:solidFill>
              </a:rPr>
              <a:t>ترشحات وجود داشته باشد ، مقدار ، رنگ ، قوام و </a:t>
            </a:r>
            <a:r>
              <a:rPr lang="fa-IR" sz="2800" smtClean="0">
                <a:solidFill>
                  <a:schemeClr val="bg1"/>
                </a:solidFill>
              </a:rPr>
              <a:t>بوی آن چگونه </a:t>
            </a:r>
            <a:r>
              <a:rPr lang="fa-IR" sz="2800">
                <a:solidFill>
                  <a:schemeClr val="bg1"/>
                </a:solidFill>
              </a:rPr>
              <a:t>است؟ </a:t>
            </a:r>
            <a:r>
              <a:rPr lang="fa-IR" sz="2800" smtClean="0">
                <a:solidFill>
                  <a:schemeClr val="bg1"/>
                </a:solidFill>
              </a:rPr>
              <a:t>توصیفات </a:t>
            </a:r>
            <a:r>
              <a:rPr lang="fa-IR" sz="2800">
                <a:solidFill>
                  <a:schemeClr val="bg1"/>
                </a:solidFill>
              </a:rPr>
              <a:t>کلاسیک ترشحات واژن در ارتباط با سه عفونت شایع واژن به شرح زیر </a:t>
            </a:r>
            <a:r>
              <a:rPr lang="fa-IR" sz="2800" smtClean="0">
                <a:solidFill>
                  <a:schemeClr val="bg1"/>
                </a:solidFill>
              </a:rPr>
              <a:t>میباشد:</a:t>
            </a:r>
            <a:r>
              <a:rPr lang="fa-IR" sz="2800">
                <a:solidFill>
                  <a:schemeClr val="bg1"/>
                </a:solidFill>
              </a:rPr>
              <a:t/>
            </a:r>
            <a:br>
              <a:rPr lang="fa-IR" sz="2800">
                <a:solidFill>
                  <a:schemeClr val="bg1"/>
                </a:solidFill>
              </a:rPr>
            </a:br>
            <a:r>
              <a:rPr lang="fa-IR" sz="2800">
                <a:solidFill>
                  <a:schemeClr val="bg1"/>
                </a:solidFill>
              </a:rPr>
              <a:t>واژینوز باکتریال </a:t>
            </a:r>
            <a:r>
              <a:rPr lang="en-GB" sz="2800">
                <a:solidFill>
                  <a:schemeClr val="bg1"/>
                </a:solidFill>
              </a:rPr>
              <a:t>(</a:t>
            </a:r>
            <a:r>
              <a:rPr lang="en-GB" sz="2800" smtClean="0">
                <a:solidFill>
                  <a:schemeClr val="bg1"/>
                </a:solidFill>
              </a:rPr>
              <a:t>BV)</a:t>
            </a:r>
            <a:r>
              <a:rPr lang="fa-IR" sz="2800" smtClean="0">
                <a:solidFill>
                  <a:schemeClr val="bg1"/>
                </a:solidFill>
              </a:rPr>
              <a:t> : ترشحات</a:t>
            </a:r>
            <a:r>
              <a:rPr lang="en-GB" sz="2800" smtClean="0">
                <a:solidFill>
                  <a:schemeClr val="bg1"/>
                </a:solidFill>
              </a:rPr>
              <a:t>BV </a:t>
            </a:r>
            <a:r>
              <a:rPr lang="fa-IR" sz="2800" smtClean="0">
                <a:solidFill>
                  <a:schemeClr val="bg1"/>
                </a:solidFill>
              </a:rPr>
              <a:t> با بوی </a:t>
            </a:r>
            <a:r>
              <a:rPr lang="fa-IR" sz="2800">
                <a:solidFill>
                  <a:schemeClr val="bg1"/>
                </a:solidFill>
              </a:rPr>
              <a:t>بد </a:t>
            </a:r>
            <a:r>
              <a:rPr lang="fa-IR" sz="2800" smtClean="0">
                <a:solidFill>
                  <a:schemeClr val="bg1"/>
                </a:solidFill>
              </a:rPr>
              <a:t>،لایه ای </a:t>
            </a:r>
            <a:r>
              <a:rPr lang="fa-IR" sz="2800">
                <a:solidFill>
                  <a:schemeClr val="bg1"/>
                </a:solidFill>
              </a:rPr>
              <a:t>نازک ، خاکستری </a:t>
            </a:r>
            <a:r>
              <a:rPr lang="fa-IR" sz="2800" smtClean="0">
                <a:solidFill>
                  <a:schemeClr val="bg1"/>
                </a:solidFill>
              </a:rPr>
              <a:t>رنگ (هرگز </a:t>
            </a:r>
            <a:r>
              <a:rPr lang="fa-IR" sz="2800">
                <a:solidFill>
                  <a:schemeClr val="bg1"/>
                </a:solidFill>
              </a:rPr>
              <a:t>زرد نیست) و یک شکایت </a:t>
            </a:r>
            <a:r>
              <a:rPr lang="fa-IR" sz="2800" smtClean="0">
                <a:solidFill>
                  <a:schemeClr val="bg1"/>
                </a:solidFill>
              </a:rPr>
              <a:t>عمده میباشد.</a:t>
            </a:r>
            <a:r>
              <a:rPr lang="fa-IR" sz="2800">
                <a:solidFill>
                  <a:schemeClr val="bg1"/>
                </a:solidFill>
              </a:rPr>
              <a:t/>
            </a:r>
            <a:br>
              <a:rPr lang="fa-IR" sz="2800">
                <a:solidFill>
                  <a:schemeClr val="bg1"/>
                </a:solidFill>
              </a:rPr>
            </a:br>
            <a:r>
              <a:rPr lang="fa-IR" sz="2800">
                <a:solidFill>
                  <a:schemeClr val="bg1"/>
                </a:solidFill>
              </a:rPr>
              <a:t>کاندیدیازیس واژینال: کاندیدیازیس واژن به طور معمول با ترشحات ناچیزی که غلیظ ، سفید ، بدون بو ، اغلب </a:t>
            </a:r>
            <a:r>
              <a:rPr lang="fa-IR" sz="2800" smtClean="0">
                <a:solidFill>
                  <a:schemeClr val="bg1"/>
                </a:solidFill>
              </a:rPr>
              <a:t>مانند </a:t>
            </a:r>
            <a:r>
              <a:rPr lang="fa-IR" sz="2800">
                <a:solidFill>
                  <a:schemeClr val="bg1"/>
                </a:solidFill>
              </a:rPr>
              <a:t>"پنیر </a:t>
            </a:r>
            <a:r>
              <a:rPr lang="fa-IR" sz="2800" smtClean="0">
                <a:solidFill>
                  <a:schemeClr val="bg1"/>
                </a:solidFill>
              </a:rPr>
              <a:t>دلمه شده" </a:t>
            </a:r>
            <a:r>
              <a:rPr lang="fa-IR" sz="2800">
                <a:solidFill>
                  <a:schemeClr val="bg1"/>
                </a:solidFill>
              </a:rPr>
              <a:t>باشد ، ظاهر می شود.</a:t>
            </a:r>
            <a:br>
              <a:rPr lang="fa-IR" sz="2800">
                <a:solidFill>
                  <a:schemeClr val="bg1"/>
                </a:solidFill>
              </a:rPr>
            </a:br>
            <a:r>
              <a:rPr lang="fa-IR" sz="2800">
                <a:solidFill>
                  <a:schemeClr val="bg1"/>
                </a:solidFill>
              </a:rPr>
              <a:t>تریکومونیازیس: به طور کلاسیک با ترشحات چرکی </a:t>
            </a:r>
            <a:r>
              <a:rPr lang="fa-IR" sz="2800" smtClean="0">
                <a:solidFill>
                  <a:schemeClr val="bg1"/>
                </a:solidFill>
              </a:rPr>
              <a:t>زرد </a:t>
            </a:r>
            <a:r>
              <a:rPr lang="fa-IR" sz="2800">
                <a:solidFill>
                  <a:schemeClr val="bg1"/>
                </a:solidFill>
              </a:rPr>
              <a:t>مایل به سبز همراه است و با ترشحات چرکی و بدبو مشخص می شود که ممکن است همراه با سوزش ، خارش ، سوزش ادرار ، تکرر و یا دیس پارونیا باشد.</a:t>
            </a:r>
            <a:br>
              <a:rPr lang="fa-IR" sz="2800">
                <a:solidFill>
                  <a:schemeClr val="bg1"/>
                </a:solidFill>
              </a:rPr>
            </a:br>
            <a:r>
              <a:rPr lang="fa-IR" sz="2800">
                <a:solidFill>
                  <a:schemeClr val="bg1"/>
                </a:solidFill>
              </a:rPr>
              <a:t/>
            </a:r>
            <a:br>
              <a:rPr lang="fa-IR" sz="2800">
                <a:solidFill>
                  <a:schemeClr val="bg1"/>
                </a:solidFill>
              </a:rPr>
            </a:br>
            <a:r>
              <a:rPr lang="fa-IR" sz="2800">
                <a:solidFill>
                  <a:schemeClr val="bg1"/>
                </a:solidFill>
              </a:rPr>
              <a:t/>
            </a:r>
            <a:br>
              <a:rPr lang="fa-IR" sz="2800">
                <a:solidFill>
                  <a:schemeClr val="bg1"/>
                </a:solidFill>
              </a:rPr>
            </a:br>
            <a:endParaRPr lang="en-GB" sz="2800">
              <a:solidFill>
                <a:schemeClr val="bg1"/>
              </a:solidFill>
            </a:endParaRPr>
          </a:p>
        </p:txBody>
      </p:sp>
    </p:spTree>
    <p:extLst>
      <p:ext uri="{BB962C8B-B14F-4D97-AF65-F5344CB8AC3E}">
        <p14:creationId xmlns:p14="http://schemas.microsoft.com/office/powerpoint/2010/main" val="1198968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013" y="656492"/>
            <a:ext cx="10183080" cy="3961057"/>
          </a:xfrm>
        </p:spPr>
        <p:txBody>
          <a:bodyPr>
            <a:normAutofit fontScale="90000"/>
          </a:bodyPr>
          <a:lstStyle/>
          <a:p>
            <a:pPr algn="r" rtl="1"/>
            <a:r>
              <a:rPr lang="fa-IR" sz="4000">
                <a:solidFill>
                  <a:srgbClr val="C00000"/>
                </a:solidFill>
              </a:rPr>
              <a:t>شرکای </a:t>
            </a:r>
            <a:r>
              <a:rPr lang="fa-IR" sz="4000" smtClean="0">
                <a:solidFill>
                  <a:srgbClr val="C00000"/>
                </a:solidFill>
              </a:rPr>
              <a:t>جنسی</a:t>
            </a:r>
            <a:br>
              <a:rPr lang="fa-IR" sz="4000" smtClean="0">
                <a:solidFill>
                  <a:srgbClr val="C00000"/>
                </a:solidFill>
              </a:rPr>
            </a:br>
            <a:r>
              <a:rPr lang="fa-IR">
                <a:solidFill>
                  <a:schemeClr val="bg1"/>
                </a:solidFill>
              </a:rPr>
              <a:t/>
            </a:r>
            <a:br>
              <a:rPr lang="fa-IR">
                <a:solidFill>
                  <a:schemeClr val="bg1"/>
                </a:solidFill>
              </a:rPr>
            </a:br>
            <a:r>
              <a:rPr lang="fa-IR">
                <a:solidFill>
                  <a:schemeClr val="bg1"/>
                </a:solidFill>
              </a:rPr>
              <a:t>شرکای جنسی زنان مبتلا به کلامیدیا ، </a:t>
            </a:r>
            <a:r>
              <a:rPr lang="fa-IR" smtClean="0">
                <a:solidFill>
                  <a:schemeClr val="bg1"/>
                </a:solidFill>
              </a:rPr>
              <a:t>گنوره </a:t>
            </a:r>
            <a:r>
              <a:rPr lang="fa-IR">
                <a:solidFill>
                  <a:schemeClr val="bg1"/>
                </a:solidFill>
              </a:rPr>
              <a:t>یا </a:t>
            </a:r>
            <a:r>
              <a:rPr lang="fa-IR" smtClean="0">
                <a:solidFill>
                  <a:schemeClr val="bg1"/>
                </a:solidFill>
              </a:rPr>
              <a:t>تریکومونا </a:t>
            </a:r>
            <a:r>
              <a:rPr lang="fa-IR">
                <a:solidFill>
                  <a:schemeClr val="bg1"/>
                </a:solidFill>
              </a:rPr>
              <a:t>باید از نظر </a:t>
            </a:r>
            <a:r>
              <a:rPr lang="en-GB">
                <a:solidFill>
                  <a:schemeClr val="bg1"/>
                </a:solidFill>
              </a:rPr>
              <a:t>STI </a:t>
            </a:r>
            <a:r>
              <a:rPr lang="fa-IR">
                <a:solidFill>
                  <a:schemeClr val="bg1"/>
                </a:solidFill>
              </a:rPr>
              <a:t>که زن تحت آن درمان شده است تحت درمان قرار گیرند. برای جلوگیری از عفونت مجدد ، بیماران و شرکای جنسی آنها باید تا زمان تکمیل درمان </a:t>
            </a:r>
            <a:r>
              <a:rPr lang="fa-IR" smtClean="0">
                <a:solidFill>
                  <a:schemeClr val="bg1"/>
                </a:solidFill>
              </a:rPr>
              <a:t>(</a:t>
            </a:r>
            <a:r>
              <a:rPr lang="fa-IR">
                <a:solidFill>
                  <a:schemeClr val="bg1"/>
                </a:solidFill>
              </a:rPr>
              <a:t>هفت روز پس از رژیم یک دوز یا پس از اتمام رژیم هفت روزه) و برطرف </a:t>
            </a:r>
            <a:r>
              <a:rPr lang="fa-IR" smtClean="0">
                <a:solidFill>
                  <a:schemeClr val="bg1"/>
                </a:solidFill>
              </a:rPr>
              <a:t>شدن علائم  </a:t>
            </a:r>
            <a:r>
              <a:rPr lang="fa-IR">
                <a:solidFill>
                  <a:schemeClr val="bg1"/>
                </a:solidFill>
              </a:rPr>
              <a:t>از رابطه جنسی پرهیز کنند </a:t>
            </a:r>
            <a:r>
              <a:rPr lang="fa-IR" smtClean="0">
                <a:solidFill>
                  <a:schemeClr val="bg1"/>
                </a:solidFill>
              </a:rPr>
              <a:t>.</a:t>
            </a:r>
            <a:endParaRPr lang="en-GB">
              <a:solidFill>
                <a:schemeClr val="bg1"/>
              </a:solidFill>
            </a:endParaRPr>
          </a:p>
        </p:txBody>
      </p:sp>
    </p:spTree>
    <p:extLst>
      <p:ext uri="{BB962C8B-B14F-4D97-AF65-F5344CB8AC3E}">
        <p14:creationId xmlns:p14="http://schemas.microsoft.com/office/powerpoint/2010/main" val="31665063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582" y="1137139"/>
            <a:ext cx="10581664" cy="2882534"/>
          </a:xfrm>
        </p:spPr>
        <p:txBody>
          <a:bodyPr>
            <a:normAutofit/>
          </a:bodyPr>
          <a:lstStyle/>
          <a:p>
            <a:pPr algn="r" rtl="1"/>
            <a:r>
              <a:rPr lang="fa-IR" sz="4000" smtClean="0">
                <a:solidFill>
                  <a:srgbClr val="C00000"/>
                </a:solidFill>
              </a:rPr>
              <a:t>زنان باردار</a:t>
            </a:r>
            <a:br>
              <a:rPr lang="fa-IR" sz="4000" smtClean="0">
                <a:solidFill>
                  <a:srgbClr val="C00000"/>
                </a:solidFill>
              </a:rPr>
            </a:br>
            <a:r>
              <a:rPr lang="fa-IR" smtClean="0">
                <a:solidFill>
                  <a:schemeClr val="bg1"/>
                </a:solidFill>
              </a:rPr>
              <a:t/>
            </a:r>
            <a:br>
              <a:rPr lang="fa-IR" smtClean="0">
                <a:solidFill>
                  <a:schemeClr val="bg1"/>
                </a:solidFill>
              </a:rPr>
            </a:br>
            <a:r>
              <a:rPr lang="fa-IR" smtClean="0">
                <a:solidFill>
                  <a:schemeClr val="bg1"/>
                </a:solidFill>
              </a:rPr>
              <a:t>هیچ </a:t>
            </a:r>
            <a:r>
              <a:rPr lang="fa-IR">
                <a:solidFill>
                  <a:schemeClr val="bg1"/>
                </a:solidFill>
              </a:rPr>
              <a:t>داده ای حاکی از آن نیست که درمان متفاوتی برای زنان باردار ضروری است ، اگرچه باید از داکسی سایکلین خودداری </a:t>
            </a:r>
            <a:r>
              <a:rPr lang="fa-IR" smtClean="0">
                <a:solidFill>
                  <a:schemeClr val="bg1"/>
                </a:solidFill>
              </a:rPr>
              <a:t>شود.</a:t>
            </a:r>
            <a:endParaRPr lang="en-GB">
              <a:solidFill>
                <a:schemeClr val="bg1"/>
              </a:solidFill>
            </a:endParaRPr>
          </a:p>
        </p:txBody>
      </p:sp>
    </p:spTree>
    <p:extLst>
      <p:ext uri="{BB962C8B-B14F-4D97-AF65-F5344CB8AC3E}">
        <p14:creationId xmlns:p14="http://schemas.microsoft.com/office/powerpoint/2010/main" val="28496867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490" y="515815"/>
            <a:ext cx="10487880" cy="3716215"/>
          </a:xfrm>
        </p:spPr>
        <p:txBody>
          <a:bodyPr>
            <a:normAutofit fontScale="90000"/>
          </a:bodyPr>
          <a:lstStyle/>
          <a:p>
            <a:pPr algn="r" rtl="1"/>
            <a:r>
              <a:rPr lang="fa-IR">
                <a:solidFill>
                  <a:schemeClr val="bg1"/>
                </a:solidFill>
              </a:rPr>
              <a:t/>
            </a:r>
            <a:br>
              <a:rPr lang="fa-IR">
                <a:solidFill>
                  <a:schemeClr val="bg1"/>
                </a:solidFill>
              </a:rPr>
            </a:br>
            <a:r>
              <a:rPr lang="fa-IR" sz="4000" smtClean="0">
                <a:solidFill>
                  <a:srgbClr val="C00000"/>
                </a:solidFill>
              </a:rPr>
              <a:t>پیگیری</a:t>
            </a:r>
            <a:br>
              <a:rPr lang="fa-IR" sz="4000" smtClean="0">
                <a:solidFill>
                  <a:srgbClr val="C00000"/>
                </a:solidFill>
              </a:rPr>
            </a:br>
            <a:r>
              <a:rPr lang="fa-IR">
                <a:solidFill>
                  <a:schemeClr val="bg1"/>
                </a:solidFill>
              </a:rPr>
              <a:t/>
            </a:r>
            <a:br>
              <a:rPr lang="fa-IR">
                <a:solidFill>
                  <a:schemeClr val="bg1"/>
                </a:solidFill>
              </a:rPr>
            </a:br>
            <a:r>
              <a:rPr lang="fa-IR" smtClean="0">
                <a:solidFill>
                  <a:schemeClr val="bg1"/>
                </a:solidFill>
              </a:rPr>
              <a:t>علائم سرویسیت معمولاً </a:t>
            </a:r>
            <a:r>
              <a:rPr lang="fa-IR">
                <a:solidFill>
                  <a:schemeClr val="bg1"/>
                </a:solidFill>
              </a:rPr>
              <a:t>طی یک یا دو هفته درمان پاسخ می دهند. هیچ پیگیری دیگری به طور معمول برای علائم </a:t>
            </a:r>
            <a:r>
              <a:rPr lang="fa-IR" smtClean="0">
                <a:solidFill>
                  <a:schemeClr val="bg1"/>
                </a:solidFill>
              </a:rPr>
              <a:t>سرویسیت ضروری نشان </a:t>
            </a:r>
            <a:r>
              <a:rPr lang="fa-IR">
                <a:solidFill>
                  <a:schemeClr val="bg1"/>
                </a:solidFill>
              </a:rPr>
              <a:t>داده نشده است. به کلیه بیمارانی که از نظر کلامیدیا ، </a:t>
            </a:r>
            <a:r>
              <a:rPr lang="fa-IR" smtClean="0">
                <a:solidFill>
                  <a:schemeClr val="bg1"/>
                </a:solidFill>
              </a:rPr>
              <a:t>گنوره </a:t>
            </a:r>
            <a:r>
              <a:rPr lang="fa-IR">
                <a:solidFill>
                  <a:schemeClr val="bg1"/>
                </a:solidFill>
              </a:rPr>
              <a:t>یا تریکومونیا ارزیابی می شوند ، باید از نظر </a:t>
            </a:r>
            <a:r>
              <a:rPr lang="en-GB">
                <a:solidFill>
                  <a:schemeClr val="bg1"/>
                </a:solidFill>
              </a:rPr>
              <a:t>HIV </a:t>
            </a:r>
            <a:r>
              <a:rPr lang="fa-IR">
                <a:solidFill>
                  <a:schemeClr val="bg1"/>
                </a:solidFill>
              </a:rPr>
              <a:t>و سیفلیس مشاوره و آزمایش </a:t>
            </a:r>
            <a:r>
              <a:rPr lang="fa-IR" smtClean="0">
                <a:solidFill>
                  <a:schemeClr val="bg1"/>
                </a:solidFill>
              </a:rPr>
              <a:t>داده شود</a:t>
            </a:r>
            <a:r>
              <a:rPr lang="fa-IR">
                <a:solidFill>
                  <a:schemeClr val="bg1"/>
                </a:solidFill>
              </a:rPr>
              <a:t>.</a:t>
            </a:r>
            <a:endParaRPr lang="en-GB">
              <a:solidFill>
                <a:schemeClr val="bg1"/>
              </a:solidFill>
            </a:endParaRPr>
          </a:p>
        </p:txBody>
      </p:sp>
    </p:spTree>
    <p:extLst>
      <p:ext uri="{BB962C8B-B14F-4D97-AF65-F5344CB8AC3E}">
        <p14:creationId xmlns:p14="http://schemas.microsoft.com/office/powerpoint/2010/main" val="1116780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652954"/>
            <a:ext cx="10112741" cy="2212976"/>
          </a:xfrm>
        </p:spPr>
        <p:txBody>
          <a:bodyPr>
            <a:normAutofit fontScale="90000"/>
          </a:bodyPr>
          <a:lstStyle/>
          <a:p>
            <a:pPr algn="r" rtl="1"/>
            <a:r>
              <a:rPr lang="fa-IR" sz="4000">
                <a:solidFill>
                  <a:srgbClr val="C00000"/>
                </a:solidFill>
              </a:rPr>
              <a:t>سرویسیت </a:t>
            </a:r>
            <a:r>
              <a:rPr lang="fa-IR" sz="4000" smtClean="0">
                <a:solidFill>
                  <a:srgbClr val="C00000"/>
                </a:solidFill>
              </a:rPr>
              <a:t>مزمن</a:t>
            </a:r>
            <a:br>
              <a:rPr lang="fa-IR" sz="4000" smtClean="0">
                <a:solidFill>
                  <a:srgbClr val="C00000"/>
                </a:solidFill>
              </a:rPr>
            </a:br>
            <a:r>
              <a:rPr lang="fa-IR">
                <a:solidFill>
                  <a:schemeClr val="bg1"/>
                </a:solidFill>
              </a:rPr>
              <a:t/>
            </a:r>
            <a:br>
              <a:rPr lang="fa-IR">
                <a:solidFill>
                  <a:schemeClr val="bg1"/>
                </a:solidFill>
              </a:rPr>
            </a:br>
            <a:r>
              <a:rPr lang="fa-IR">
                <a:solidFill>
                  <a:schemeClr val="bg1"/>
                </a:solidFill>
              </a:rPr>
              <a:t>اصطلاح "مزمن" در این زمینه عموماً به زنانی گفته می شود که در آنها علل عفونی معمول </a:t>
            </a:r>
            <a:r>
              <a:rPr lang="fa-IR" smtClean="0">
                <a:solidFill>
                  <a:schemeClr val="bg1"/>
                </a:solidFill>
              </a:rPr>
              <a:t>سرویسیت حاد که </a:t>
            </a:r>
            <a:r>
              <a:rPr lang="fa-IR">
                <a:solidFill>
                  <a:schemeClr val="bg1"/>
                </a:solidFill>
              </a:rPr>
              <a:t>قبلاً شرح داده شده درمان یا حذف شده است ، اما علائم جسمی غیرطبیعی حداقل به مدت سه ماه ادامه دارد. اقلیتی از زنان ترشحات </a:t>
            </a:r>
            <a:r>
              <a:rPr lang="fa-IR" smtClean="0">
                <a:solidFill>
                  <a:schemeClr val="bg1"/>
                </a:solidFill>
              </a:rPr>
              <a:t>اندوسرویکال </a:t>
            </a:r>
            <a:r>
              <a:rPr lang="fa-IR">
                <a:solidFill>
                  <a:schemeClr val="bg1"/>
                </a:solidFill>
              </a:rPr>
              <a:t>غشایی مخاطی مداوم </a:t>
            </a:r>
            <a:r>
              <a:rPr lang="fa-IR" smtClean="0">
                <a:solidFill>
                  <a:schemeClr val="bg1"/>
                </a:solidFill>
              </a:rPr>
              <a:t>دارند. سرویسیت </a:t>
            </a:r>
            <a:r>
              <a:rPr lang="fa-IR">
                <a:solidFill>
                  <a:schemeClr val="bg1"/>
                </a:solidFill>
              </a:rPr>
              <a:t>مزمن معمولاً منبعی غیر عفونی </a:t>
            </a:r>
            <a:r>
              <a:rPr lang="fa-IR" smtClean="0">
                <a:solidFill>
                  <a:schemeClr val="bg1"/>
                </a:solidFill>
              </a:rPr>
              <a:t>دارد.</a:t>
            </a:r>
            <a:endParaRPr lang="en-GB">
              <a:solidFill>
                <a:schemeClr val="bg1"/>
              </a:solidFill>
            </a:endParaRPr>
          </a:p>
        </p:txBody>
      </p:sp>
    </p:spTree>
    <p:extLst>
      <p:ext uri="{BB962C8B-B14F-4D97-AF65-F5344CB8AC3E}">
        <p14:creationId xmlns:p14="http://schemas.microsoft.com/office/powerpoint/2010/main" val="19539739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9659" y="597876"/>
            <a:ext cx="9905998" cy="5064369"/>
          </a:xfrm>
        </p:spPr>
        <p:txBody>
          <a:bodyPr>
            <a:normAutofit fontScale="90000"/>
          </a:bodyPr>
          <a:lstStyle/>
          <a:p>
            <a:pPr algn="r" rtl="1"/>
            <a:r>
              <a:rPr lang="fa-IR" sz="4400">
                <a:solidFill>
                  <a:srgbClr val="C00000"/>
                </a:solidFill>
              </a:rPr>
              <a:t>درمان</a:t>
            </a:r>
            <a:r>
              <a:rPr lang="fa-IR">
                <a:solidFill>
                  <a:schemeClr val="bg1"/>
                </a:solidFill>
              </a:rPr>
              <a:t/>
            </a:r>
            <a:br>
              <a:rPr lang="fa-IR">
                <a:solidFill>
                  <a:schemeClr val="bg1"/>
                </a:solidFill>
              </a:rPr>
            </a:br>
            <a:r>
              <a:rPr lang="fa-IR">
                <a:solidFill>
                  <a:schemeClr val="bg1"/>
                </a:solidFill>
              </a:rPr>
              <a:t>زنان مبتلا به </a:t>
            </a:r>
            <a:r>
              <a:rPr lang="fa-IR" smtClean="0">
                <a:solidFill>
                  <a:schemeClr val="bg1"/>
                </a:solidFill>
              </a:rPr>
              <a:t>سرویسیت مزمن </a:t>
            </a:r>
            <a:r>
              <a:rPr lang="fa-IR">
                <a:solidFill>
                  <a:schemeClr val="bg1"/>
                </a:solidFill>
              </a:rPr>
              <a:t>که </a:t>
            </a:r>
            <a:r>
              <a:rPr lang="fa-IR" smtClean="0">
                <a:solidFill>
                  <a:schemeClr val="bg1"/>
                </a:solidFill>
              </a:rPr>
              <a:t>به آنتی </a:t>
            </a:r>
            <a:r>
              <a:rPr lang="fa-IR">
                <a:solidFill>
                  <a:schemeClr val="bg1"/>
                </a:solidFill>
              </a:rPr>
              <a:t>بیوتیک ها </a:t>
            </a:r>
            <a:r>
              <a:rPr lang="fa-IR" smtClean="0">
                <a:solidFill>
                  <a:schemeClr val="bg1"/>
                </a:solidFill>
              </a:rPr>
              <a:t>پاسخ نمیدهند یک </a:t>
            </a:r>
            <a:r>
              <a:rPr lang="fa-IR">
                <a:solidFill>
                  <a:schemeClr val="bg1"/>
                </a:solidFill>
              </a:rPr>
              <a:t>چالش درمانی </a:t>
            </a:r>
            <a:r>
              <a:rPr lang="fa-IR" smtClean="0">
                <a:solidFill>
                  <a:schemeClr val="bg1"/>
                </a:solidFill>
              </a:rPr>
              <a:t>میباشند. </a:t>
            </a:r>
            <a:r>
              <a:rPr lang="fa-IR">
                <a:solidFill>
                  <a:schemeClr val="bg1"/>
                </a:solidFill>
              </a:rPr>
              <a:t>هیچ رویکرد استانداردی برای این بیماران وجود ندارد. برخی ممکن است به دو دوز داروی </a:t>
            </a:r>
            <a:r>
              <a:rPr lang="fa-IR" smtClean="0">
                <a:solidFill>
                  <a:schemeClr val="bg1"/>
                </a:solidFill>
              </a:rPr>
              <a:t>دپومدروکسی </a:t>
            </a:r>
            <a:r>
              <a:rPr lang="fa-IR">
                <a:solidFill>
                  <a:schemeClr val="bg1"/>
                </a:solidFill>
              </a:rPr>
              <a:t>پروژسترون یا کوتر کردن نقاط خونریزی با نیترات نقره پاسخ دهند ، که می تواند هر دو هفته به طور مکرر اعمال شود تا زمانی که </a:t>
            </a:r>
            <a:r>
              <a:rPr lang="fa-IR" smtClean="0">
                <a:solidFill>
                  <a:schemeClr val="bg1"/>
                </a:solidFill>
              </a:rPr>
              <a:t>سرویسیت برطرف </a:t>
            </a:r>
            <a:r>
              <a:rPr lang="fa-IR">
                <a:solidFill>
                  <a:schemeClr val="bg1"/>
                </a:solidFill>
              </a:rPr>
              <a:t>شود </a:t>
            </a:r>
            <a:r>
              <a:rPr lang="fa-IR" smtClean="0">
                <a:solidFill>
                  <a:schemeClr val="bg1"/>
                </a:solidFill>
              </a:rPr>
              <a:t>یا پاسخی  گرفته نشود. </a:t>
            </a:r>
            <a:r>
              <a:rPr lang="fa-IR">
                <a:solidFill>
                  <a:schemeClr val="bg1"/>
                </a:solidFill>
              </a:rPr>
              <a:t>به عنوان آخرین چاره ، الکتروکوتر ، لیزر ، یا </a:t>
            </a:r>
            <a:r>
              <a:rPr lang="fa-IR" smtClean="0">
                <a:solidFill>
                  <a:schemeClr val="bg1"/>
                </a:solidFill>
              </a:rPr>
              <a:t>اکسزیون لوپ کم </a:t>
            </a:r>
            <a:r>
              <a:rPr lang="fa-IR">
                <a:solidFill>
                  <a:schemeClr val="bg1"/>
                </a:solidFill>
              </a:rPr>
              <a:t>عمق می تواند با موفقیت ترشحات مداوم مخاط چرکی را کاهش دهد که به سایر اقدامات پاسخ نمی دهد و در مورد آنها علت مشخص نشده است. ضروری است که قبل از انجام هرگونه درمان </a:t>
            </a:r>
            <a:r>
              <a:rPr lang="fa-IR" smtClean="0">
                <a:solidFill>
                  <a:schemeClr val="bg1"/>
                </a:solidFill>
              </a:rPr>
              <a:t>تهاجمی </a:t>
            </a:r>
            <a:r>
              <a:rPr lang="fa-IR">
                <a:solidFill>
                  <a:schemeClr val="bg1"/>
                </a:solidFill>
              </a:rPr>
              <a:t>، بیوپسی ازبدخیمی </a:t>
            </a:r>
            <a:r>
              <a:rPr lang="fa-IR" smtClean="0">
                <a:solidFill>
                  <a:schemeClr val="bg1"/>
                </a:solidFill>
              </a:rPr>
              <a:t>انجام </a:t>
            </a:r>
            <a:r>
              <a:rPr lang="fa-IR">
                <a:solidFill>
                  <a:schemeClr val="bg1"/>
                </a:solidFill>
              </a:rPr>
              <a:t>شود.</a:t>
            </a:r>
            <a:endParaRPr lang="en-GB">
              <a:solidFill>
                <a:schemeClr val="bg1"/>
              </a:solidFill>
            </a:endParaRPr>
          </a:p>
        </p:txBody>
      </p:sp>
    </p:spTree>
    <p:extLst>
      <p:ext uri="{BB962C8B-B14F-4D97-AF65-F5344CB8AC3E}">
        <p14:creationId xmlns:p14="http://schemas.microsoft.com/office/powerpoint/2010/main" val="7295447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smtClean="0">
                <a:solidFill>
                  <a:srgbClr val="C00000"/>
                </a:solidFill>
              </a:rPr>
              <a:t>منابع:</a:t>
            </a:r>
            <a:r>
              <a:rPr lang="fa-IR" smtClean="0"/>
              <a:t/>
            </a:r>
            <a:br>
              <a:rPr lang="fa-IR" smtClean="0"/>
            </a:br>
            <a:endParaRPr lang="en-GB"/>
          </a:p>
        </p:txBody>
      </p:sp>
      <p:sp>
        <p:nvSpPr>
          <p:cNvPr id="3" name="Content Placeholder 2"/>
          <p:cNvSpPr>
            <a:spLocks noGrp="1"/>
          </p:cNvSpPr>
          <p:nvPr>
            <p:ph idx="1"/>
          </p:nvPr>
        </p:nvSpPr>
        <p:spPr/>
        <p:txBody>
          <a:bodyPr/>
          <a:lstStyle/>
          <a:p>
            <a:r>
              <a:rPr lang="en-US" b="1" i="1">
                <a:solidFill>
                  <a:schemeClr val="bg1"/>
                </a:solidFill>
              </a:rPr>
              <a:t>UP TO DATE</a:t>
            </a:r>
          </a:p>
          <a:p>
            <a:r>
              <a:rPr lang="en-US" b="1" i="1">
                <a:solidFill>
                  <a:schemeClr val="bg1"/>
                </a:solidFill>
              </a:rPr>
              <a:t>BEREK AND NOVAK’S GYNECOLOGY (16</a:t>
            </a:r>
            <a:r>
              <a:rPr lang="en-US" b="1" i="1" baseline="30000">
                <a:solidFill>
                  <a:schemeClr val="bg1"/>
                </a:solidFill>
              </a:rPr>
              <a:t>TH</a:t>
            </a:r>
            <a:r>
              <a:rPr lang="en-US" b="1" i="1">
                <a:solidFill>
                  <a:schemeClr val="bg1"/>
                </a:solidFill>
              </a:rPr>
              <a:t> EDITION)</a:t>
            </a:r>
          </a:p>
          <a:p>
            <a:endParaRPr lang="en-GB" b="1" i="1">
              <a:solidFill>
                <a:schemeClr val="bg1"/>
              </a:solidFill>
            </a:endParaRPr>
          </a:p>
        </p:txBody>
      </p:sp>
    </p:spTree>
    <p:extLst>
      <p:ext uri="{BB962C8B-B14F-4D97-AF65-F5344CB8AC3E}">
        <p14:creationId xmlns:p14="http://schemas.microsoft.com/office/powerpoint/2010/main" val="417910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539261"/>
            <a:ext cx="9905998" cy="4021015"/>
          </a:xfrm>
        </p:spPr>
        <p:txBody>
          <a:bodyPr>
            <a:normAutofit/>
          </a:bodyPr>
          <a:lstStyle/>
          <a:p>
            <a:pPr algn="r" rtl="1"/>
            <a:r>
              <a:rPr lang="fa-IR">
                <a:solidFill>
                  <a:srgbClr val="C00000"/>
                </a:solidFill>
              </a:rPr>
              <a:t>سوزش ، تحریک یا ناراحتی های </a:t>
            </a:r>
            <a:r>
              <a:rPr lang="fa-IR" smtClean="0">
                <a:solidFill>
                  <a:srgbClr val="C00000"/>
                </a:solidFill>
              </a:rPr>
              <a:t>دیگر</a:t>
            </a:r>
            <a:r>
              <a:rPr lang="en-GB" smtClean="0">
                <a:solidFill>
                  <a:srgbClr val="C00000"/>
                </a:solidFill>
              </a:rPr>
              <a:t/>
            </a:r>
            <a:br>
              <a:rPr lang="en-GB" smtClean="0">
                <a:solidFill>
                  <a:srgbClr val="C00000"/>
                </a:solidFill>
              </a:rPr>
            </a:br>
            <a:r>
              <a:rPr lang="fa-IR">
                <a:solidFill>
                  <a:schemeClr val="bg1"/>
                </a:solidFill>
              </a:rPr>
              <a:t/>
            </a:r>
            <a:br>
              <a:rPr lang="fa-IR">
                <a:solidFill>
                  <a:schemeClr val="bg1"/>
                </a:solidFill>
              </a:rPr>
            </a:br>
            <a:r>
              <a:rPr lang="fa-IR">
                <a:solidFill>
                  <a:schemeClr val="bg1"/>
                </a:solidFill>
              </a:rPr>
              <a:t>کاندیدا ولووواژینیت اغلب با علائم التهابی مشخص (خارش و درد) ظاهر می شود. در مقابل ،</a:t>
            </a:r>
            <a:r>
              <a:rPr lang="en-GB" smtClean="0">
                <a:solidFill>
                  <a:schemeClr val="bg1"/>
                </a:solidFill>
              </a:rPr>
              <a:t>BV </a:t>
            </a:r>
            <a:r>
              <a:rPr lang="fa-IR" smtClean="0">
                <a:solidFill>
                  <a:schemeClr val="bg1"/>
                </a:solidFill>
              </a:rPr>
              <a:t> فقط </a:t>
            </a:r>
            <a:r>
              <a:rPr lang="fa-IR">
                <a:solidFill>
                  <a:schemeClr val="bg1"/>
                </a:solidFill>
              </a:rPr>
              <a:t>با حداقل التهاب و حداقل علائم تحریک کننده همراه است. سوزش و تحریک همچنین می تواند یکی از علائم اختلالات </a:t>
            </a:r>
            <a:r>
              <a:rPr lang="fa-IR" smtClean="0">
                <a:solidFill>
                  <a:schemeClr val="bg1"/>
                </a:solidFill>
              </a:rPr>
              <a:t>غیرعفونی </a:t>
            </a:r>
            <a:r>
              <a:rPr lang="fa-IR">
                <a:solidFill>
                  <a:schemeClr val="bg1"/>
                </a:solidFill>
              </a:rPr>
              <a:t>مانند ولوودینیا </a:t>
            </a:r>
            <a:r>
              <a:rPr lang="fa-IR" smtClean="0">
                <a:solidFill>
                  <a:schemeClr val="bg1"/>
                </a:solidFill>
              </a:rPr>
              <a:t>باشد .</a:t>
            </a:r>
            <a:endParaRPr lang="en-GB">
              <a:solidFill>
                <a:schemeClr val="bg1"/>
              </a:solidFill>
            </a:endParaRPr>
          </a:p>
        </p:txBody>
      </p:sp>
    </p:spTree>
    <p:extLst>
      <p:ext uri="{BB962C8B-B14F-4D97-AF65-F5344CB8AC3E}">
        <p14:creationId xmlns:p14="http://schemas.microsoft.com/office/powerpoint/2010/main" val="2660874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3475" y="621323"/>
            <a:ext cx="9905998" cy="3187334"/>
          </a:xfrm>
        </p:spPr>
        <p:txBody>
          <a:bodyPr>
            <a:normAutofit/>
          </a:bodyPr>
          <a:lstStyle/>
          <a:p>
            <a:pPr algn="r" rtl="1"/>
            <a:r>
              <a:rPr lang="fa-IR" sz="4000">
                <a:solidFill>
                  <a:srgbClr val="C00000"/>
                </a:solidFill>
              </a:rPr>
              <a:t>خارش</a:t>
            </a:r>
            <a:r>
              <a:rPr lang="fa-IR">
                <a:solidFill>
                  <a:schemeClr val="bg1"/>
                </a:solidFill>
              </a:rPr>
              <a:t/>
            </a:r>
            <a:br>
              <a:rPr lang="fa-IR">
                <a:solidFill>
                  <a:schemeClr val="bg1"/>
                </a:solidFill>
              </a:rPr>
            </a:br>
            <a:r>
              <a:rPr lang="fa-IR">
                <a:solidFill>
                  <a:schemeClr val="bg1"/>
                </a:solidFill>
              </a:rPr>
              <a:t/>
            </a:r>
            <a:br>
              <a:rPr lang="fa-IR">
                <a:solidFill>
                  <a:schemeClr val="bg1"/>
                </a:solidFill>
              </a:rPr>
            </a:br>
            <a:r>
              <a:rPr lang="fa-IR">
                <a:solidFill>
                  <a:schemeClr val="bg1"/>
                </a:solidFill>
              </a:rPr>
              <a:t>خارش عمومی بیانگر </a:t>
            </a:r>
            <a:r>
              <a:rPr lang="fa-IR" smtClean="0">
                <a:solidFill>
                  <a:schemeClr val="bg1"/>
                </a:solidFill>
              </a:rPr>
              <a:t>فرآیندی منتشر مانند </a:t>
            </a:r>
            <a:r>
              <a:rPr lang="fa-IR">
                <a:solidFill>
                  <a:schemeClr val="bg1"/>
                </a:solidFill>
              </a:rPr>
              <a:t>عفونت ، آلرژی یا درماتوز است. خارش کانونی مداوم یا مزمن بیانگر </a:t>
            </a:r>
            <a:r>
              <a:rPr lang="fa-IR" smtClean="0">
                <a:solidFill>
                  <a:schemeClr val="bg1"/>
                </a:solidFill>
              </a:rPr>
              <a:t>یک فرآیند </a:t>
            </a:r>
            <a:r>
              <a:rPr lang="fa-IR">
                <a:solidFill>
                  <a:schemeClr val="bg1"/>
                </a:solidFill>
              </a:rPr>
              <a:t>موضعی مانند نئوپلازی یا بدخیمی </a:t>
            </a:r>
            <a:r>
              <a:rPr lang="fa-IR" smtClean="0">
                <a:solidFill>
                  <a:schemeClr val="bg1"/>
                </a:solidFill>
              </a:rPr>
              <a:t>است.</a:t>
            </a:r>
            <a:endParaRPr lang="en-GB">
              <a:solidFill>
                <a:schemeClr val="bg1"/>
              </a:solidFill>
            </a:endParaRPr>
          </a:p>
        </p:txBody>
      </p:sp>
    </p:spTree>
    <p:extLst>
      <p:ext uri="{BB962C8B-B14F-4D97-AF65-F5344CB8AC3E}">
        <p14:creationId xmlns:p14="http://schemas.microsoft.com/office/powerpoint/2010/main" val="2135928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0704" y="2083902"/>
            <a:ext cx="9905998" cy="1478570"/>
          </a:xfrm>
        </p:spPr>
        <p:txBody>
          <a:bodyPr>
            <a:normAutofit fontScale="90000"/>
          </a:bodyPr>
          <a:lstStyle/>
          <a:p>
            <a:pPr algn="r" rtl="1"/>
            <a:r>
              <a:rPr lang="fa-IR">
                <a:solidFill>
                  <a:schemeClr val="bg1"/>
                </a:solidFill>
              </a:rPr>
              <a:t>خونریزی از واژن با واژینیت عفونی سازگار نیست. در صورت وجود خونریزی واژینال ، بیمار باید از نظر فرسایشی واژنیت (به عنوان مثال ، لیکن پلان فرسایشی) یا منبع رحم ارزیابی شود.</a:t>
            </a:r>
            <a:endParaRPr lang="en-GB">
              <a:solidFill>
                <a:schemeClr val="bg1"/>
              </a:solidFill>
            </a:endParaRPr>
          </a:p>
        </p:txBody>
      </p:sp>
      <p:sp>
        <p:nvSpPr>
          <p:cNvPr id="4" name="Content Placeholder 3"/>
          <p:cNvSpPr>
            <a:spLocks noGrp="1"/>
          </p:cNvSpPr>
          <p:nvPr>
            <p:ph idx="1"/>
          </p:nvPr>
        </p:nvSpPr>
        <p:spPr>
          <a:xfrm>
            <a:off x="1340704" y="936502"/>
            <a:ext cx="9905999" cy="3541714"/>
          </a:xfrm>
        </p:spPr>
        <p:txBody>
          <a:bodyPr>
            <a:normAutofit/>
          </a:bodyPr>
          <a:lstStyle/>
          <a:p>
            <a:pPr algn="r" rtl="1"/>
            <a:r>
              <a:rPr lang="fa-IR" sz="3600" smtClean="0">
                <a:solidFill>
                  <a:srgbClr val="C00000"/>
                </a:solidFill>
              </a:rPr>
              <a:t>خونریزی واژینال</a:t>
            </a:r>
            <a:endParaRPr lang="en-GB" sz="3600">
              <a:solidFill>
                <a:srgbClr val="C00000"/>
              </a:solidFill>
            </a:endParaRPr>
          </a:p>
        </p:txBody>
      </p:sp>
    </p:spTree>
    <p:extLst>
      <p:ext uri="{BB962C8B-B14F-4D97-AF65-F5344CB8AC3E}">
        <p14:creationId xmlns:p14="http://schemas.microsoft.com/office/powerpoint/2010/main" val="2905818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739" y="137871"/>
            <a:ext cx="10332303" cy="4199668"/>
          </a:xfrm>
        </p:spPr>
        <p:txBody>
          <a:bodyPr>
            <a:normAutofit/>
          </a:bodyPr>
          <a:lstStyle/>
          <a:p>
            <a:pPr algn="r" rtl="1"/>
            <a:r>
              <a:rPr lang="fa-IR" sz="4400" smtClean="0">
                <a:solidFill>
                  <a:srgbClr val="C00000"/>
                </a:solidFill>
              </a:rPr>
              <a:t>درد</a:t>
            </a:r>
            <a:br>
              <a:rPr lang="fa-IR" sz="4400" smtClean="0">
                <a:solidFill>
                  <a:srgbClr val="C00000"/>
                </a:solidFill>
              </a:rPr>
            </a:br>
            <a:r>
              <a:rPr lang="en-GB" smtClean="0">
                <a:solidFill>
                  <a:schemeClr val="bg1"/>
                </a:solidFill>
              </a:rPr>
              <a:t/>
            </a:r>
            <a:br>
              <a:rPr lang="en-GB" smtClean="0">
                <a:solidFill>
                  <a:schemeClr val="bg1"/>
                </a:solidFill>
              </a:rPr>
            </a:br>
            <a:r>
              <a:rPr lang="fa-IR" smtClean="0">
                <a:solidFill>
                  <a:schemeClr val="bg1"/>
                </a:solidFill>
              </a:rPr>
              <a:t>زنانی </a:t>
            </a:r>
            <a:r>
              <a:rPr lang="fa-IR">
                <a:solidFill>
                  <a:schemeClr val="bg1"/>
                </a:solidFill>
              </a:rPr>
              <a:t>که علائم غالب درد دارند ، از نظر علل التهابی واژینیت یا منابع غیر واژن ، مانند درد میوفاشیال کف لگن یا </a:t>
            </a:r>
            <a:r>
              <a:rPr lang="fa-IR" smtClean="0">
                <a:solidFill>
                  <a:schemeClr val="bg1"/>
                </a:solidFill>
              </a:rPr>
              <a:t>ولوودینیا ارزیابی </a:t>
            </a:r>
            <a:r>
              <a:rPr lang="fa-IR">
                <a:solidFill>
                  <a:schemeClr val="bg1"/>
                </a:solidFill>
              </a:rPr>
              <a:t>می شوند.</a:t>
            </a:r>
            <a:endParaRPr lang="en-GB">
              <a:solidFill>
                <a:schemeClr val="bg1"/>
              </a:solidFill>
            </a:endParaRPr>
          </a:p>
        </p:txBody>
      </p:sp>
    </p:spTree>
    <p:extLst>
      <p:ext uri="{BB962C8B-B14F-4D97-AF65-F5344CB8AC3E}">
        <p14:creationId xmlns:p14="http://schemas.microsoft.com/office/powerpoint/2010/main" val="2193134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7"/>
            <a:ext cx="9905998" cy="2335697"/>
          </a:xfrm>
        </p:spPr>
        <p:txBody>
          <a:bodyPr>
            <a:normAutofit/>
          </a:bodyPr>
          <a:lstStyle/>
          <a:p>
            <a:pPr algn="r" rtl="1"/>
            <a:r>
              <a:rPr lang="fa-IR">
                <a:solidFill>
                  <a:srgbClr val="C00000"/>
                </a:solidFill>
              </a:rPr>
              <a:t>دیسوریا یا دیس </a:t>
            </a:r>
            <a:r>
              <a:rPr lang="fa-IR" smtClean="0">
                <a:solidFill>
                  <a:srgbClr val="C00000"/>
                </a:solidFill>
              </a:rPr>
              <a:t>پارونی</a:t>
            </a:r>
            <a:br>
              <a:rPr lang="fa-IR" smtClean="0">
                <a:solidFill>
                  <a:srgbClr val="C00000"/>
                </a:solidFill>
              </a:rPr>
            </a:br>
            <a:r>
              <a:rPr lang="fa-IR"/>
              <a:t/>
            </a:r>
            <a:br>
              <a:rPr lang="fa-IR"/>
            </a:br>
            <a:r>
              <a:rPr lang="fa-IR">
                <a:solidFill>
                  <a:schemeClr val="bg1"/>
                </a:solidFill>
              </a:rPr>
              <a:t>این علائم می تواند بیانگر اختلالات التهابی مانند عفونت یا آلرژی و همچنین آتروفی ولووژینال </a:t>
            </a:r>
            <a:r>
              <a:rPr lang="fa-IR" smtClean="0">
                <a:solidFill>
                  <a:schemeClr val="bg1"/>
                </a:solidFill>
              </a:rPr>
              <a:t>باشد .</a:t>
            </a:r>
            <a:endParaRPr lang="en-GB">
              <a:solidFill>
                <a:schemeClr val="bg1"/>
              </a:solidFill>
            </a:endParaRPr>
          </a:p>
        </p:txBody>
      </p:sp>
    </p:spTree>
    <p:extLst>
      <p:ext uri="{BB962C8B-B14F-4D97-AF65-F5344CB8AC3E}">
        <p14:creationId xmlns:p14="http://schemas.microsoft.com/office/powerpoint/2010/main" val="13505086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3154</TotalTime>
  <Words>250</Words>
  <Application>Microsoft Office PowerPoint</Application>
  <PresentationFormat>Custom</PresentationFormat>
  <Paragraphs>58</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Circuit</vt:lpstr>
      <vt:lpstr>        به نام خدا   </vt:lpstr>
      <vt:lpstr>واژینیت یک اصطلاح عمومی برای اختلالات واژن میباشد که در اثر عفونت ، التهاب یا تغییر در فلور طبیعی واژن ایجاد می شود. علائم شامل ترشحات،بوی نامطبوع ، خارش و یا درد و ناراحتی میباشد . واژینیت اغلب نتیجه عوامل عفونی است. شایع ترین عفونت ها  واژینوز باکتریایی ، کاندیدا ولووواژینیت و تریکومونیازیس هستند که بیش از 90 درصد عفونت ها را تشکیل می دهند. سرویسیت، به طور معمول از طریق عفونت های منتقله از راه جنسی گنوره ، کلامیدیا و مایکوپلاسما ، همچنین می تواند به عنوان علائم واژینال غیر اختصاصی تظاهر یابد. علل غیر عفونی شامل : آتروفی واژن واژینیت آتروفیک در زنان یائسه ، عوامل خارجی (به عنوان مثال ، تامپون یا کاندوم) ، عوامل تحریک کننده و آلرژی زا (به عنوان مثال شستشوی واژن یا دوش واژینال)</vt:lpstr>
      <vt:lpstr>تظاهرات بیماری: زنان مبتلا به واژینیت به طور معمول با یک یا چند مورد از علائم ولوواژینال غیر اختصاصی زیر مواجه می شوند:</vt:lpstr>
      <vt:lpstr>ارزیابی تشخیصی اولیه  اگر ترشحات وجود داشته باشد ، مقدار ، رنگ ، قوام و بوی آن چگونه است؟ توصیفات کلاسیک ترشحات واژن در ارتباط با سه عفونت شایع واژن به شرح زیر میباشد: واژینوز باکتریال (BV) : ترشحاتBV  با بوی بد ،لایه ای نازک ، خاکستری رنگ (هرگز زرد نیست) و یک شکایت عمده میباشد. کاندیدیازیس واژینال: کاندیدیازیس واژن به طور معمول با ترشحات ناچیزی که غلیظ ، سفید ، بدون بو ، اغلب مانند "پنیر دلمه شده" باشد ، ظاهر می شود. تریکومونیازیس: به طور کلاسیک با ترشحات چرکی زرد مایل به سبز همراه است و با ترشحات چرکی و بدبو مشخص می شود که ممکن است همراه با سوزش ، خارش ، سوزش ادرار ، تکرر و یا دیس پارونیا باشد.   </vt:lpstr>
      <vt:lpstr>سوزش ، تحریک یا ناراحتی های دیگر  کاندیدا ولووواژینیت اغلب با علائم التهابی مشخص (خارش و درد) ظاهر می شود. در مقابل ،BV  فقط با حداقل التهاب و حداقل علائم تحریک کننده همراه است. سوزش و تحریک همچنین می تواند یکی از علائم اختلالات غیرعفونی مانند ولوودینیا باشد .</vt:lpstr>
      <vt:lpstr>خارش  خارش عمومی بیانگر فرآیندی منتشر مانند عفونت ، آلرژی یا درماتوز است. خارش کانونی مداوم یا مزمن بیانگر یک فرآیند موضعی مانند نئوپلازی یا بدخیمی است.</vt:lpstr>
      <vt:lpstr>خونریزی از واژن با واژینیت عفونی سازگار نیست. در صورت وجود خونریزی واژینال ، بیمار باید از نظر فرسایشی واژنیت (به عنوان مثال ، لیکن پلان فرسایشی) یا منبع رحم ارزیابی شود.</vt:lpstr>
      <vt:lpstr>درد  زنانی که علائم غالب درد دارند ، از نظر علل التهابی واژینیت یا منابع غیر واژن ، مانند درد میوفاشیال کف لگن یا ولوودینیا ارزیابی می شوند.</vt:lpstr>
      <vt:lpstr>دیسوریا یا دیس پارونی  این علائم می تواند بیانگر اختلالات التهابی مانند عفونت یا آلرژی و همچنین آتروفی ولووژینال باشد .</vt:lpstr>
      <vt:lpstr>زمان علائم  علائم ولووواژینیت کاندیدایی اغلب در دوره قبل از قاعدگی رخ می دهد ، در حالی که علائم تریکومونیازیس و BV اغلب در طول یا بلافاصله پس از قاعدگی رخ می دهد. علائمی که به زودی پس از مقاربت جنسی ایجاد می شوند ، بیانگر عفونت های مقاربت (STI) است. علائمی که پس از جراحی زنان مانند برداشتن رحم ایجاد می شوند ، می توانند فیستول واژن را نشان دهند.</vt:lpstr>
      <vt:lpstr>        وضعیت استروژن سطح پایین استروژن می تواند باعث سندرم دستگاه ادراری تناسلی یائسگی (یعنی آتروفی ولووژینال) شود که با علائم واژینیت ظاهر می شود. سایر علائم شامل خشکی واژن و دیس پارونی است. علاوه بر زنان یائسه ، زنان هیپوستروژنیک شامل کسانی هستند که زایمان کرده یا شیردهند یا داروهای ضد استروژنی مصرف می کنند. برخی از زنان سطح استروژن نسبتاً کمی در رابطه با استفاده از روش پیشگیری از بارداری دارند. زنان یائسه که تحت هورمون درمانی سیستمیک قرار می گیرند ، ممکن است سطح استروژن کافی برای سلامت واژن نداشته باشند و بنابراین مستعد واژینیت آتروفیک می شوند. </vt:lpstr>
      <vt:lpstr>معاینه ی جسمی تمام زنان مشکوک به واژینیت باید تحت معاینه بدنی و برخی مطالعات تشخیصی قرار گیرند. ولو: یافته های معاینه ولو می تواند به ارزیابی و تشخیص بیشتر کمک کند: ولو طبیعی با BV یا لکوره سازگار است. اریتم ، ادم یا فیشر نشان دهنده کاندیدیازیس ، تریکومونیاز یا درماتیت است. تغییرات آتروفیک ناشی از هیپوستروژنمی است و احتمال واژینیت آتروفیک را نشان می دهد. تغییرات در ساختار ظاهری ولوواژینال (به عنوان مثال ، زخم) ممکن است به دلیل یک روند التهابی مزمن ، مانند لیکن پلان فرسایشی ، و همچنین لیکن اسکلروز یا پمفیگوئید غشای مخاطی به جای واژینیت ایجاد شود. درد با اعمال فشار از یک سواب پنبه ("آزمایش("Q-tip test   بر روی لابیا یا داخل واژن ممکن است یک روند التهابی (کاندیدیازیس ، درماتوز) یا التهاب ولوودینیا را نشان دهد (به عنوان مثال ، درد ولو با علت نامشخص).</vt:lpstr>
      <vt:lpstr>واژن از نظر ضایعات زیر بررسی می شود:  جسم خارجی (به عنوان مثال ، تامپون یا کاندوم) به راحتی تشخیص داده می شود و اغلب با ترشحات واژن ، خونریزی متناوب یا لکه بینی و یا بوی نامطبوع ناشی از التهاب و عفونت ثانویه همراه است. برداشتن جسم خارجی به طور کلی برای درمان کفایت میکند. آنتی بیوتیک ها به ندرت استفاده می شوند.</vt:lpstr>
      <vt:lpstr>درمان BV  (غیر باردار)  مترونیدازول: رژیم خوراکی توصیه شده شما 500 میلی گرم دو بار در روز به مدت هفت روز است. درمان با یک دوز خوراکی 2 گرم مترونیدازول دارای اثر کمتری است و دیگر برای درمان BV  توصیه نمی شود کلیندامایسین: رژیم ترجیحی یک دوره هفت روزه از کرم 2 کلیندامایسین به صورت واژینال است (5 گرم کرم حاوی 100 میلی گرم فسفات کلیندامایسین)</vt:lpstr>
      <vt:lpstr>تینیدازول:  تینیدازول یک نسل دوم نیتروآمیدازول است که در صورت عدم دسترسی به مترونیدازول و کلیندامایسین یا عدم تحمل آن ، یک رژیم جایگزین در نظر گرفته می شود. نیمه عمر آن بیشتر از مترونیدازول است (12 تا 14 ساعت در مقابل 6 تا 7 ساعت) و عوارض جانبی کمتری دارد. در صورت استفاده ، 1 گرم خوراکی یک بار در روز و به مدت پنج روز پیشنهاد می کنیم.</vt:lpstr>
      <vt:lpstr>درمان BV  ( باردار)  همه افراد باردار با BV علامت دار باید تحت درمان قرار بگیرند تا علائم آزار دهنده را تسکین دهند. درمان خوراکی موثر است و با عوارض جانبی جنین یا زایمان همراه نبوده است. گزینه های درمانی عبارتند از: ● مترونیدازول 500 میلی گرم خوراکی دو بار در روز و به مدت هفت روز ● مترونیدازول 250 میلی گرم خوراکی سه بار در روز و به مدت هفت روز ● کلیندامایسین 300 میلی گرم خوراکی دو بار در روز و به مدت هفت روز</vt:lpstr>
      <vt:lpstr>درمان BV  (شیردهی)  ما BV علامتی را در افراد شیرده با مترونیدازول 500 میلی گرم دو بار در روز و به مدت هفت روز درمان می کنیم. نکته قابل توجه ، کلیندامایسین می تواند اثرات سوئی بر فلور دستگاه گوارش نوزاد شیرخوار داشته باشد.</vt:lpstr>
      <vt:lpstr>کاندیدیازیس واژن  معیارهای عفونت بدون عارضه: معیارهای عفونت بدون عارضه شامل همه موارد زیر است :  - بروز پراکنده ، نادر (3 قسمت / سال) - علائم / نشانه های خفیف تا متوسط - عفونت احتمالی با کاندیدا آلبیکنس - زنان سالم و غیر باردار - زنان با ایمنی کافی</vt:lpstr>
      <vt:lpstr>کاندیدیازیس واژن (غیر باردار)  عفونت های بدون عارضه معمولاً طی دو روز به درمان پاسخ می دهند. منع مصرف پزشکی در رابطه جنسی در طول درمان وجود ندارد ، اما ممکن است تا بهبود التهاب ناراحت کننده باشد. درمان شرکای جنسی اشاره نشده است. درمان اولیه: با توجه به اینکه بیشتر خانمها داروهای خوراکی را راحتتر از داروهای داخل واژن استفاده می کنند ، استفاده از فلوکونازول خوراکی را پیشنهاد می کنیم. فلوکونازول حداقل 72 ساعت پس از مصرف یک قرص 150 میلی گرمی ، غلظت های درمانی را در ترشحات واژن حفظ می کند. </vt:lpstr>
      <vt:lpstr>کاندیدیازیس واژینال (غیرباردار)  عفونت های پیچیده: ویژگی های عفونت های پیچیده شامل یک یا چند معیار زیر است: علائم / نشانه های شدید ● گونه های کاندیدا غیر از کاندیدا آلبیکنزبه ویژه کاندیدا گلابراتا بارداری ، دیابت کنترل نشده ، سرکوب سیستم ایمنی ، ناتوانی ● سابقه کاندیدیازیس ولوواژینال راجعه (≥3 / سال) (مراجعه به کاندیدیاز ولوواژینال مکرر) با توجه به راحتی درمان خوراکی ، بسته به شدت عفونت ، ما فلوکونازول (150 میلی گرم خوراکی) را برای دو تا سه دوز متوالی با فاصله 72 ساعت برای درمان عفونت های پیچیده پیشنهاد می کنیم. </vt:lpstr>
      <vt:lpstr>کاندیدیازیس واژینال (باردار)  برای زنان باردار مبتلا به ولووواژینیت کاندیدا ، ما به دلیل خطرات احتمالی با آزول درمانی خوراکی در بارداری ، استفاده از ایمیدازول موضعی (کلوتریمازول یا میکونازول) به مدت هفت روز به جای درمان با آزول خوراکی ، به صورت واژینال پیشنهاد می کنیم. درمان زنان باردار در درجه اول برای تسکین علائم نشان داده می شود. کاندیدیازیس واژن با نتایج نامطلوب بارداری همراه نیست. این روش با بیانیه های مرکز کنترل و پیشگیری بیماری های ایالات متحده ، سازمان غذا و داروی ایالات متحده سازگار است. </vt:lpstr>
      <vt:lpstr>کاندیدیاز ولوواژینال راجعه(RVVC)  کاندیدیاز ولوواژینال راجعه (RVVC) به عنوان چهار یا چند قسمت از عفونت علامتی در طی یک سال تعریف می شود. در زنان غیر باردار شامل القای درمان اولیه با فلوكونازول 150 میلی گرم هر 72 ساعت به مدت سه دوز و به دنبال آن درمان با فلوكونازول یك بار در هفته و به مدت شش ماه است.</vt:lpstr>
      <vt:lpstr>تریکومونیازیس (غیر باردار)  مترونیدازول داروی انتخابی برای درمان تریکومونیازیس واژن است. رژیم تک دوز (2 گرم از راه خوراکی) و چند دوز (500 میلی گرم دو بار در روز به مدت 7 روز) بسیار موثر هستند و میزان بهبودی آنها در حدود 95٪ است. یک رژیم توصیه شده دیگر تینیدازول 2 گرم از راه خوراکی در یک دوز است. شریک جنسی باید تحت درمان قرار گیرد.</vt:lpstr>
      <vt:lpstr>تریکومونیازیس (غیر باردار)  زنانی که به درمان اولیه پاسخ نمی دهند ، باید مجدداً با مترونیدازول ، 500 میلی گرم ، دو بار در روز و به مدت 7 روز تحت درمان قرار گیرند. اگر درمان مکرر موثر نباشد ، بیمار باید با یک دوز مترونیدازول 2 گرم در روز یک بار به مدت 5 روز یا تینیدازول ، 2 گرم در یک دوز واحد به مدت 5 روز تحت درمان قرار گیرد. بیمارانی که به درمان مکرر با مترونیدازول یا تینیدازول پاسخ نمی دهند و احتمال عفونت مجدد برای آنها منتفی است باید برای مشاوره تخصصی ارجاع شوند. در این موارد نسوز غیر معمول ، بخش مهمی از مدیریت ، به دست آوردن فرهنگ انگل برای تعیین حساسیت آن به مترونیدازول و تینیدازول است. </vt:lpstr>
      <vt:lpstr> تریکومونیازیس (غیر باردار)  آزمایش مجدد به دلیل سرعت بالای عفونت مجدد طی 3 ماه پس از درمان اولیه توصیه می شود. از ژل مترونیدازول نباید برای درمان تریکومونیازیس واژن استفاده شود.</vt:lpstr>
      <vt:lpstr> تریکومونیازیس ( باردار) مترونیدازول 500 میلی گرم خوراکی دو بار در روز و به مدت هفت روز درمان ارجح برای افراد باردار است. در حالی که هر دو رژیم یک و چند دوز قابل قبول است ، ما رژیم تک دوز را برای افراد بارداری که قادر به گذراندن هفت روز درمان نیستند یا درمان یک دوز را ترجیح می دهند ، برای خود محفوظ می دانیم. اطلاعات محدودی در مورد ایمنی تینیدازول در بارداری وجود دارد. بنابراین ، ما از استفاده از آن به ویژه در سه ماهه اول جلوگیری می کنیم. اگرچه کرم کلوتریمازول 1٪ که از طریق واژن وارد می شود اغلب منجر به تسکین علامت می شود ، اما ارگانیسم ها را ریشه کن نمی کند و بنابراین توصیه نمی شود. به همین دلایل ، مترونیدازول درمانی خوراکی ترجیح داده می شود.</vt:lpstr>
      <vt:lpstr>تریکومونیازیس (شیردهی)  ما افراد شیرده را با مترونیدازول 500 میلی گرم خوراکی دو بار در روز و به مدت هفت روز درمان می کنیم.</vt:lpstr>
      <vt:lpstr>سرویسیت  سرویسیت به التهاب دهانه رحم اشاره دارد. التهاب در درجه اول سلولهای اپیتلیال غدد اندوسرویکال را تحت تأثیر قرار می دهد اما همچنین می تواند اپیتلیوم سنگفرشی خارج رحمی را نیز تحت تأثیر قرار دهد. کلامیدیا تراکوماتیس و نایسریا گنوره رایج ترین ارگانیسم های شناسایی شده هستند ، حتی اگر تنها نسبت  کمی از زنان مبتلا به این عفونت ها به سرویسیت مبتلا شوند. سرویسیت کلامیدیا بیشتر از گونوکوک اتفاق می افتد و هر دو در درجه اول اپیتلیوم آندوسرویکس را تحت تأثیر قرار می دهند. </vt:lpstr>
      <vt:lpstr>تظاهرات بالینی  علائم اغلب غیر اختصاصی هستند. همه زنان: ترشحات واژن چرکی یا چرکی مخاطی (زرد) یا خونریزی بین قاعدگی ها یا بعد از ارتباط جنسی  بعضی از خانمها یک یا چند مورد زیر را نیز دارند:  سوزش ادراری ، تکرر ادرار دیسپارونیا تحریک ولووواژینال علائم ادراری به طور کلی به علت اورتریت همزمان است.</vt:lpstr>
      <vt:lpstr>ارزیابی اولیه تشخیص ترشحات واژن  ترشحات معمول دهانه رحم چرکی یا مخاطی (زرد) است. در مقابل ، ترشحات واژن معمولاً اگر با واژینوز باکتریایی  (BV) همراه باشد خاکستری یا سفید رنگ و بدبو ، با کاندیدیاز ولوواژینال کم و ضخیم و با تریکومونیازیس قهوه ای یا خونی و بدبو میباشد. زنان مبتلا به سرویسیت غالباً با خونریزی واژینال در بین قاعدگی و یا پس از آن مواجه می شوند. ما در مورد علائم مربوط به زمان فعالیت جنسی واژینال سوال می کنیم. </vt:lpstr>
      <vt:lpstr>خونریزی واژینال  زنان مبتلا به سرویسیت غالباً با خونریزی واژینال بین قاعدگی و یا پس از ارتباط جنسی  مواجه می شوند. ما در مورد علائم مربوط به زمان فعالیت جنسی واژینال سوال می کنیم. </vt:lpstr>
      <vt:lpstr>سوزش ، تحریک یا سایر ناراحتی های موضعی  سرویسیت به تنهایی معمولاً بدون درد است. با این حال ، عفونت های واژن همزمان با گونه های کاندیدا ممکن است منجر به خارش شود در حالی که BV ممکن است علائم تحریک کننده جزئی ایجاد کند.</vt:lpstr>
      <vt:lpstr>درد شکم یا لگن  سرویسیت به تنهایی باعث درد لگن یا شکم نمی شود. با این حال ، زنان مبتلا به آندومتریت همراه یا بیماری التهابی لگن (PID)  اغلب از درد شکایت دارند.</vt:lpstr>
      <vt:lpstr>زمان بندی علائم  علائم ولووواژینیت کاندیدا اغلب در دوره قبل از قاعدگی رخ می دهد ، در حالی که علائم تریکومونیازیس وBV  اغلب در طی قاعدگی یا بلافاصله پس از آن اتفاق می افتد. علائم سرویسیت به طور معمول هیچ الگوی خاصی را دنبال نمی کند.</vt:lpstr>
      <vt:lpstr>وضعیت استروژن  زنان مبتلا به سندرم دستگاه ادراری تناسلی یائسگی می توانند علائمی شبیه به سرویسیت داشته باشند.</vt:lpstr>
      <vt:lpstr>معاینه ی جسمی تمام خانم هایی که علائم سرویسیت را نشان می دهند تحت معاینه فیزیکی قرار می گیرند که شامل ارزیابی های لگن و واژن است. یافته های شاخص : یافته های کلاسیک در زمان معاینه اسپکولوم ترشحات چرکی مخاطی در اگزوسرویکس یا بیرون آمدن از کانال اندوسرویکس  یا خونریزی هنگام لمس دهانه رحم با پنبه یا سواپ داکرون است (یعنی قابلیت شکنندگی). با این حال ، این یافته ها تشخیصی نیستند. یافته های هشدار - زنانی که معیارهای PID (حساسیت حرکتی دهانه رحمCMT  یا حساسیت رحم یا حساسیت ضمیمه ای) را دارند علاوه بر سرویسیت باید ارزیابی و درمان مناسب شوند. اکثر زنان مبتلا به PID ترشحات دهان رحم چرکی مخاطی یا لکوره در تهیه سالین از ترشحات واژن دارند .</vt:lpstr>
      <vt:lpstr>تشخیص های افتراقی  زنان مبتلا به علائم و نشانه های سرویسیت از نظر سایر فرایندهایی که ممکن است به عنوان یک مولفه همراه با سرویسیت باشند مورد ارزیابی قرار می گیرند. تشخیص افتراقی شامل عفونتهای مقاربتی (گنوره ، کلامیدیا ، تریکومونا ، ویروس هرپس سیمپلکس 1 یا 2 ، ویروس پاپیلومای انسانی، M. Genitalium) و واژینیت واژینوز باکتریایی ، واژینیت التهابی دسکواماتیو</vt:lpstr>
      <vt:lpstr>درمان گنوره  ما از دستورالعمل های CDC برای درمان با سفتریاکسون 250 میلی گرم در عضله و آزیترومایسین 1 گرم خوراکی (صرف نظر از نتایج آزمایش کلامیدیا) ، هر دو در یک دوز واحد پیروی می کنیم.</vt:lpstr>
      <vt:lpstr>کلامیدیا  گزینه های درمانی شامل آزیترومایسین 1 گرم خوراکی یک بار یا داکسی سایکلین 100 میلی گرم خوراکی دو بار در روز و به مدت هفت روز است.</vt:lpstr>
      <vt:lpstr>شرکای جنسی  شرکای جنسی زنان مبتلا به کلامیدیا ، گنوره یا تریکومونا باید از نظر STI که زن تحت آن درمان شده است تحت درمان قرار گیرند. برای جلوگیری از عفونت مجدد ، بیماران و شرکای جنسی آنها باید تا زمان تکمیل درمان (هفت روز پس از رژیم یک دوز یا پس از اتمام رژیم هفت روزه) و برطرف شدن علائم  از رابطه جنسی پرهیز کنند .</vt:lpstr>
      <vt:lpstr>زنان باردار  هیچ داده ای حاکی از آن نیست که درمان متفاوتی برای زنان باردار ضروری است ، اگرچه باید از داکسی سایکلین خودداری شود.</vt:lpstr>
      <vt:lpstr> پیگیری  علائم سرویسیت معمولاً طی یک یا دو هفته درمان پاسخ می دهند. هیچ پیگیری دیگری به طور معمول برای علائم سرویسیت ضروری نشان داده نشده است. به کلیه بیمارانی که از نظر کلامیدیا ، گنوره یا تریکومونیا ارزیابی می شوند ، باید از نظر HIV و سیفلیس مشاوره و آزمایش داده شود.</vt:lpstr>
      <vt:lpstr>سرویسیت مزمن  اصطلاح "مزمن" در این زمینه عموماً به زنانی گفته می شود که در آنها علل عفونی معمول سرویسیت حاد که قبلاً شرح داده شده درمان یا حذف شده است ، اما علائم جسمی غیرطبیعی حداقل به مدت سه ماه ادامه دارد. اقلیتی از زنان ترشحات اندوسرویکال غشایی مخاطی مداوم دارند. سرویسیت مزمن معمولاً منبعی غیر عفونی دارد.</vt:lpstr>
      <vt:lpstr>درمان زنان مبتلا به سرویسیت مزمن که به آنتی بیوتیک ها پاسخ نمیدهند یک چالش درمانی میباشند. هیچ رویکرد استانداردی برای این بیماران وجود ندارد. برخی ممکن است به دو دوز داروی دپومدروکسی پروژسترون یا کوتر کردن نقاط خونریزی با نیترات نقره پاسخ دهند ، که می تواند هر دو هفته به طور مکرر اعمال شود تا زمانی که سرویسیت برطرف شود یا پاسخی  گرفته نشود. به عنوان آخرین چاره ، الکتروکوتر ، لیزر ، یا اکسزیون لوپ کم عمق می تواند با موفقیت ترشحات مداوم مخاط چرکی را کاهش دهد که به سایر اقدامات پاسخ نمی دهد و در مورد آنها علت مشخص نشده است. ضروری است که قبل از انجام هرگونه درمان تهاجمی ، بیوپسی ازبدخیمی انجام شود.</vt:lpstr>
      <vt:lpstr>منابع: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Vaginitis and cervisitis</dc:title>
  <dc:creator>www.zohrezakavi23@gmail.com</dc:creator>
  <cp:lastModifiedBy>movahedi</cp:lastModifiedBy>
  <cp:revision>80</cp:revision>
  <dcterms:created xsi:type="dcterms:W3CDTF">2020-11-29T20:56:44Z</dcterms:created>
  <dcterms:modified xsi:type="dcterms:W3CDTF">2020-12-29T03:52:14Z</dcterms:modified>
</cp:coreProperties>
</file>